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17"/>
  </p:notesMasterIdLst>
  <p:handoutMasterIdLst>
    <p:handoutMasterId r:id="rId18"/>
  </p:handoutMasterIdLst>
  <p:sldIdLst>
    <p:sldId id="256" r:id="rId5"/>
    <p:sldId id="530" r:id="rId6"/>
    <p:sldId id="531" r:id="rId7"/>
    <p:sldId id="532" r:id="rId8"/>
    <p:sldId id="533" r:id="rId9"/>
    <p:sldId id="534" r:id="rId10"/>
    <p:sldId id="535" r:id="rId11"/>
    <p:sldId id="536" r:id="rId12"/>
    <p:sldId id="537" r:id="rId13"/>
    <p:sldId id="538" r:id="rId14"/>
    <p:sldId id="539" r:id="rId15"/>
    <p:sldId id="26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19" userDrawn="1">
          <p15:clr>
            <a:srgbClr val="A4A3A4"/>
          </p15:clr>
        </p15:guide>
        <p15:guide id="2" pos="529" userDrawn="1">
          <p15:clr>
            <a:srgbClr val="A4A3A4"/>
          </p15:clr>
        </p15:guide>
        <p15:guide id="3" orient="horz" pos="3702" userDrawn="1">
          <p15:clr>
            <a:srgbClr val="A4A3A4"/>
          </p15:clr>
        </p15:guide>
        <p15:guide id="4" pos="3840" userDrawn="1">
          <p15:clr>
            <a:srgbClr val="A4A3A4"/>
          </p15:clr>
        </p15:guide>
        <p15:guide id="5" pos="7151" userDrawn="1">
          <p15:clr>
            <a:srgbClr val="A4A3A4"/>
          </p15:clr>
        </p15:guide>
        <p15:guide id="6" pos="5541" userDrawn="1">
          <p15:clr>
            <a:srgbClr val="A4A3A4"/>
          </p15:clr>
        </p15:guide>
        <p15:guide id="7" pos="2366" userDrawn="1">
          <p15:clr>
            <a:srgbClr val="A4A3A4"/>
          </p15:clr>
        </p15:guide>
        <p15:guide id="8" orient="horz" pos="3090" userDrawn="1">
          <p15:clr>
            <a:srgbClr val="A4A3A4"/>
          </p15:clr>
        </p15:guide>
        <p15:guide id="9" orient="horz" pos="1593" userDrawn="1">
          <p15:clr>
            <a:srgbClr val="A4A3A4"/>
          </p15:clr>
        </p15:guide>
        <p15:guide id="10" orient="horz" pos="109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tudent" initials="S" lastIdx="1" clrIdx="0">
    <p:extLst>
      <p:ext uri="{19B8F6BF-5375-455C-9EA6-DF929625EA0E}">
        <p15:presenceInfo xmlns:p15="http://schemas.microsoft.com/office/powerpoint/2012/main" userId="Student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F5668"/>
    <a:srgbClr val="FFBF88"/>
    <a:srgbClr val="E36C09"/>
    <a:srgbClr val="0C4358"/>
    <a:srgbClr val="0C4157"/>
    <a:srgbClr val="00A832"/>
    <a:srgbClr val="E64A3A"/>
    <a:srgbClr val="E64B3B"/>
    <a:srgbClr val="548235"/>
    <a:srgbClr val="5959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AF477BA-BC51-4774-9A5D-45B01B06F7B4}" v="15" dt="2020-12-02T16:09:03.783"/>
    <p1510:client id="{565E53D4-7BBF-4C60-9CA2-264116E3A062}" v="35" dt="2020-12-02T16:08:44.046"/>
    <p1510:client id="{6366B6B9-B8A5-4933-8A1C-4D8E70E26D22}" v="21" dt="2020-12-02T15:56:31.39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 autoAdjust="0"/>
    <p:restoredTop sz="79932" autoAdjust="0"/>
  </p:normalViewPr>
  <p:slideViewPr>
    <p:cSldViewPr snapToGrid="0">
      <p:cViewPr varScale="1">
        <p:scale>
          <a:sx n="101" d="100"/>
          <a:sy n="101" d="100"/>
        </p:scale>
        <p:origin x="1544" y="184"/>
      </p:cViewPr>
      <p:guideLst>
        <p:guide orient="horz" pos="2319"/>
        <p:guide pos="529"/>
        <p:guide orient="horz" pos="3702"/>
        <p:guide pos="3840"/>
        <p:guide pos="7151"/>
        <p:guide pos="5541"/>
        <p:guide pos="2366"/>
        <p:guide orient="horz" pos="3090"/>
        <p:guide orient="horz" pos="1593"/>
        <p:guide orient="horz" pos="1094"/>
      </p:guideLst>
    </p:cSldViewPr>
  </p:slideViewPr>
  <p:outlineViewPr>
    <p:cViewPr>
      <p:scale>
        <a:sx n="33" d="100"/>
        <a:sy n="33" d="100"/>
      </p:scale>
      <p:origin x="0" y="-90648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3774" y="113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5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ikolay Penev (New Horizons)" userId="1f86a181-743a-49c4-a142-7bbe585c9953" providerId="ADAL" clId="{875D6953-77F4-47B4-9AC1-0F1CA62E26B7}"/>
    <pc:docChg chg="undo custSel modSld">
      <pc:chgData name="Nikolay Penev (New Horizons)" userId="1f86a181-743a-49c4-a142-7bbe585c9953" providerId="ADAL" clId="{875D6953-77F4-47B4-9AC1-0F1CA62E26B7}" dt="2020-12-02T19:24:13.732" v="179" actId="14100"/>
      <pc:docMkLst>
        <pc:docMk/>
      </pc:docMkLst>
      <pc:sldChg chg="modSp mod">
        <pc:chgData name="Nikolay Penev (New Horizons)" userId="1f86a181-743a-49c4-a142-7bbe585c9953" providerId="ADAL" clId="{875D6953-77F4-47B4-9AC1-0F1CA62E26B7}" dt="2020-12-02T19:24:13.732" v="179" actId="14100"/>
        <pc:sldMkLst>
          <pc:docMk/>
          <pc:sldMk cId="4045195976" sldId="260"/>
        </pc:sldMkLst>
        <pc:spChg chg="mod">
          <ac:chgData name="Nikolay Penev (New Horizons)" userId="1f86a181-743a-49c4-a142-7bbe585c9953" providerId="ADAL" clId="{875D6953-77F4-47B4-9AC1-0F1CA62E26B7}" dt="2020-12-02T19:24:13.732" v="179" actId="14100"/>
          <ac:spMkLst>
            <pc:docMk/>
            <pc:sldMk cId="4045195976" sldId="260"/>
            <ac:spMk id="5" creationId="{00000000-0000-0000-0000-000000000000}"/>
          </ac:spMkLst>
        </pc:spChg>
      </pc:sldChg>
      <pc:sldChg chg="modSp mod">
        <pc:chgData name="Nikolay Penev (New Horizons)" userId="1f86a181-743a-49c4-a142-7bbe585c9953" providerId="ADAL" clId="{875D6953-77F4-47B4-9AC1-0F1CA62E26B7}" dt="2020-12-02T19:16:07.427" v="150" actId="20577"/>
        <pc:sldMkLst>
          <pc:docMk/>
          <pc:sldMk cId="1416174363" sldId="510"/>
        </pc:sldMkLst>
        <pc:spChg chg="mod">
          <ac:chgData name="Nikolay Penev (New Horizons)" userId="1f86a181-743a-49c4-a142-7bbe585c9953" providerId="ADAL" clId="{875D6953-77F4-47B4-9AC1-0F1CA62E26B7}" dt="2020-12-02T19:16:07.427" v="150" actId="20577"/>
          <ac:spMkLst>
            <pc:docMk/>
            <pc:sldMk cId="1416174363" sldId="510"/>
            <ac:spMk id="6" creationId="{00000000-0000-0000-0000-00000000000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5BDFBE-C61C-489E-9FD2-035C8CE33880}" type="datetimeFigureOut">
              <a:rPr lang="en-US" smtClean="0"/>
              <a:t>2/21/21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E80629-F3E9-4462-AB0F-527CED7537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95993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3620B6-4132-4BB9-9150-B685AEE565D4}" type="datetimeFigureOut">
              <a:rPr lang="en-US" smtClean="0"/>
              <a:t>2/21/21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53582A-D6DB-4157-9BEB-BC81F9F34A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0313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Hello everyone in the course on:</a:t>
            </a:r>
          </a:p>
          <a:p>
            <a:r>
              <a:rPr lang="en-US" dirty="0"/>
              <a:t>With me: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53582A-D6DB-4157-9BEB-BC81F9F34AA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8758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53582A-D6DB-4157-9BEB-BC81F9F34AA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1889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53582A-D6DB-4157-9BEB-BC81F9F34AA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305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oup of people sitting at a table&#10;&#10;Description automatically generated">
            <a:extLst>
              <a:ext uri="{FF2B5EF4-FFF2-40B4-BE49-F238E27FC236}">
                <a16:creationId xmlns:a16="http://schemas.microsoft.com/office/drawing/2014/main" id="{08FBBAE0-2D43-4B34-B8C1-532C38F8DDE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314" r="-104" b="10302"/>
          <a:stretch/>
        </p:blipFill>
        <p:spPr>
          <a:xfrm>
            <a:off x="-12701" y="1700779"/>
            <a:ext cx="12217399" cy="5157221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0" y="1622773"/>
            <a:ext cx="12192000" cy="78006"/>
          </a:xfrm>
          <a:prstGeom prst="rect">
            <a:avLst/>
          </a:prstGeom>
          <a:solidFill>
            <a:srgbClr val="0070C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Rectangle 8"/>
          <p:cNvSpPr/>
          <p:nvPr userDrawn="1"/>
        </p:nvSpPr>
        <p:spPr>
          <a:xfrm>
            <a:off x="-25398" y="4759248"/>
            <a:ext cx="12217398" cy="1930317"/>
          </a:xfrm>
          <a:prstGeom prst="rect">
            <a:avLst/>
          </a:prstGeom>
          <a:solidFill>
            <a:schemeClr val="accent1">
              <a:lumMod val="50000"/>
              <a:alpha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-25401" y="5043862"/>
            <a:ext cx="12192000" cy="741050"/>
          </a:xfrm>
        </p:spPr>
        <p:txBody>
          <a:bodyPr vert="horz" anchor="b">
            <a:normAutofit/>
          </a:bodyPr>
          <a:lstStyle>
            <a:lvl1pPr algn="ctr">
              <a:defRPr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bg-BG" dirty="0"/>
              <a:t>Заглавие на презентацията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0" y="5953347"/>
            <a:ext cx="12192000" cy="408335"/>
          </a:xfrm>
        </p:spPr>
        <p:txBody>
          <a:bodyPr vert="horz"/>
          <a:lstStyle>
            <a:lvl1pPr marL="0" indent="0" algn="ctr">
              <a:buNone/>
              <a:defRPr sz="24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bg-BG" dirty="0"/>
              <a:t>Подзаглавие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-1" y="-10895"/>
            <a:ext cx="12204700" cy="16336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1" name="Picture 10" descr="A picture containing text&#10;&#10;Description automatically generated">
            <a:extLst>
              <a:ext uri="{FF2B5EF4-FFF2-40B4-BE49-F238E27FC236}">
                <a16:creationId xmlns:a16="http://schemas.microsoft.com/office/drawing/2014/main" id="{8BF81A2B-9DC6-4357-B88E-FF39A560D57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5602" y="337854"/>
            <a:ext cx="3680795" cy="1035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6466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94662A9D-C0FC-49AE-9480-5F1D1D07F3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989" r="104" b="14089"/>
          <a:stretch/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61520"/>
              <a:gd name="connsiteY0" fmla="*/ 0 h 6858000"/>
              <a:gd name="connsiteX1" fmla="*/ 12161520 w 12161520"/>
              <a:gd name="connsiteY1" fmla="*/ 0 h 6858000"/>
              <a:gd name="connsiteX2" fmla="*/ 12161520 w 12161520"/>
              <a:gd name="connsiteY2" fmla="*/ 6858000 h 6858000"/>
              <a:gd name="connsiteX3" fmla="*/ 0 w 1216152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61520" h="6858000">
                <a:moveTo>
                  <a:pt x="0" y="0"/>
                </a:moveTo>
                <a:lnTo>
                  <a:pt x="12161520" y="0"/>
                </a:lnTo>
                <a:lnTo>
                  <a:pt x="1216152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79962" y="5946757"/>
            <a:ext cx="2232075" cy="578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9130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A group of people around each other&#10;&#10;Description automatically generated">
            <a:extLst>
              <a:ext uri="{FF2B5EF4-FFF2-40B4-BE49-F238E27FC236}">
                <a16:creationId xmlns:a16="http://schemas.microsoft.com/office/drawing/2014/main" id="{054B0BE2-8917-46EA-8F1E-4EF9EDB00A4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23" r="1031" b="3834"/>
          <a:stretch/>
        </p:blipFill>
        <p:spPr>
          <a:xfrm rot="10800000">
            <a:off x="-1" y="101600"/>
            <a:ext cx="12191994" cy="675518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8D592AB-43FC-4B2E-AC90-9CB09B1816C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59664" y="6002145"/>
            <a:ext cx="2315008" cy="599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960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bg-BG"/>
              <a:t>Заглавие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4027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672124" y="703386"/>
            <a:ext cx="10863385" cy="2579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6241667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672124" y="703386"/>
            <a:ext cx="10863385" cy="2579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403505E-6DEF-4B08-8C23-643B9E555914}"/>
              </a:ext>
            </a:extLst>
          </p:cNvPr>
          <p:cNvSpPr/>
          <p:nvPr userDrawn="1"/>
        </p:nvSpPr>
        <p:spPr>
          <a:xfrm>
            <a:off x="0" y="104775"/>
            <a:ext cx="12192000" cy="6753225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8631359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in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587748A-4FF0-4DED-81F3-6B779F3DE4CD}"/>
              </a:ext>
            </a:extLst>
          </p:cNvPr>
          <p:cNvSpPr/>
          <p:nvPr userDrawn="1"/>
        </p:nvSpPr>
        <p:spPr>
          <a:xfrm>
            <a:off x="0" y="-43982"/>
            <a:ext cx="12192000" cy="14955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7" name="Picture 6" descr="A group of people sitting at a table&#10;&#10;Description automatically generated">
            <a:extLst>
              <a:ext uri="{FF2B5EF4-FFF2-40B4-BE49-F238E27FC236}">
                <a16:creationId xmlns:a16="http://schemas.microsoft.com/office/drawing/2014/main" id="{9654A1BD-1EE3-4968-908F-C6A2A0E82F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" t="21254" b="4381"/>
          <a:stretch/>
        </p:blipFill>
        <p:spPr>
          <a:xfrm>
            <a:off x="0" y="814810"/>
            <a:ext cx="12192000" cy="604318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A1E1847-5382-45C0-BF1F-A4405B634BBA}"/>
              </a:ext>
            </a:extLst>
          </p:cNvPr>
          <p:cNvSpPr/>
          <p:nvPr userDrawn="1"/>
        </p:nvSpPr>
        <p:spPr>
          <a:xfrm>
            <a:off x="0" y="807840"/>
            <a:ext cx="12192000" cy="6058472"/>
          </a:xfrm>
          <a:prstGeom prst="rect">
            <a:avLst/>
          </a:prstGeom>
          <a:solidFill>
            <a:schemeClr val="dk1">
              <a:alpha val="44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139543E-D54C-4C78-879E-7ACB6BA0F5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24001"/>
            <a:ext cx="10515600" cy="474500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bg-BG"/>
              <a:t>Заглавие</a:t>
            </a:r>
            <a:endParaRPr lang="en-US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F501F07C-E2E4-4B1B-AB98-83DBF4139F4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2806700"/>
            <a:ext cx="10515600" cy="3581400"/>
          </a:xfrm>
        </p:spPr>
        <p:txBody>
          <a:bodyPr/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36C09"/>
              </a:buClr>
              <a:buSzTx/>
              <a:buFont typeface="Arial" panose="020B0604020202020204" pitchFamily="34" charset="0"/>
              <a:buChar char="•"/>
              <a:tabLst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36C09"/>
              </a:buClr>
              <a:buSzTx/>
              <a:buFont typeface="Wingdings" panose="05000000000000000000" pitchFamily="2" charset="2"/>
              <a:buChar char="§"/>
              <a:tabLst/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36C09"/>
              </a:buClr>
              <a:buSzTx/>
              <a:buFont typeface="Arial" panose="020B0604020202020204" pitchFamily="34" charset="0"/>
              <a:buChar char="×"/>
              <a:tabLst/>
              <a:defRPr sz="1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36C09"/>
              </a:buClr>
              <a:buSzTx/>
              <a:buFont typeface="Arial" panose="020B0604020202020204" pitchFamily="34" charset="0"/>
              <a:buChar char="•"/>
              <a:tabLst/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36C09"/>
              </a:buClr>
              <a:buSzTx/>
              <a:buFont typeface="Wingdings" panose="05000000000000000000" pitchFamily="2" charset="2"/>
              <a:buChar char="§"/>
              <a:tabLst/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bg-BG"/>
              <a:t>Съдържание</a:t>
            </a:r>
            <a:endParaRPr lang="en-US"/>
          </a:p>
          <a:p>
            <a:pPr lvl="1"/>
            <a:r>
              <a:rPr lang="bg-BG"/>
              <a:t>Второ ниво</a:t>
            </a:r>
            <a:endParaRPr lang="en-US"/>
          </a:p>
          <a:p>
            <a:pPr lvl="2"/>
            <a:r>
              <a:rPr lang="bg-BG"/>
              <a:t>Трето ниво</a:t>
            </a:r>
            <a:endParaRPr lang="en-US"/>
          </a:p>
          <a:p>
            <a:pPr lvl="3"/>
            <a:r>
              <a:rPr lang="bg-BG"/>
              <a:t>Четвърто ниво</a:t>
            </a:r>
            <a:endParaRPr lang="en-US"/>
          </a:p>
          <a:p>
            <a:pPr lvl="4"/>
            <a:r>
              <a:rPr lang="bg-BG"/>
              <a:t>Пето ниво</a:t>
            </a:r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745118"/>
            <a:ext cx="12192000" cy="78006"/>
          </a:xfrm>
          <a:prstGeom prst="rect">
            <a:avLst/>
          </a:prstGeom>
          <a:solidFill>
            <a:srgbClr val="0070C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0239136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tructor inf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240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bg-BG"/>
              <a:t>Информация за инструктора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8200" y="1748905"/>
            <a:ext cx="5459027" cy="4066113"/>
          </a:xfrm>
        </p:spPr>
        <p:txBody>
          <a:bodyPr>
            <a:normAutofit/>
          </a:bodyPr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36C09"/>
              </a:buClr>
              <a:buSzTx/>
              <a:buFont typeface="Arial" panose="020B0604020202020204" pitchFamily="34" charset="0"/>
              <a:buNone/>
              <a:tabLst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783" marR="0" indent="-228594" algn="l" defTabSz="914377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36C09"/>
              </a:buClr>
              <a:buSzTx/>
              <a:buFont typeface="Wingdings" panose="05000000000000000000" pitchFamily="2" charset="2"/>
              <a:buChar char="§"/>
              <a:tabLst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2971" marR="0" indent="-228594" algn="l" defTabSz="914377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36C09"/>
              </a:buClr>
              <a:buSzTx/>
              <a:buFont typeface="Arial" panose="020B0604020202020204" pitchFamily="34" charset="0"/>
              <a:buChar char="×"/>
              <a:tabLst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160" marR="0" indent="-228594" algn="l" defTabSz="914377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36C09"/>
              </a:buClr>
              <a:buSzTx/>
              <a:buFont typeface="Arial" panose="020B0604020202020204" pitchFamily="34" charset="0"/>
              <a:buChar char="•"/>
              <a:tabLst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349" marR="0" indent="-228594" algn="l" defTabSz="914377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36C09"/>
              </a:buClr>
              <a:buSzTx/>
              <a:buFont typeface="Wingdings" panose="05000000000000000000" pitchFamily="2" charset="2"/>
              <a:buChar char="§"/>
              <a:tabLst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bg-BG"/>
              <a:t>Кликнете, за да добавите биография</a:t>
            </a:r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205697F-A00E-4F84-9E3F-5A7901DD083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902452" y="1102522"/>
            <a:ext cx="4451349" cy="4652963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bg-BG"/>
              <a:t>Кликнете за да добавите Ваша снимка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E3A83E3-3E08-4AF9-A3D4-E8D69F574AC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200" y="949325"/>
            <a:ext cx="5459027" cy="719138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4pPr marL="1371566" indent="0">
              <a:buNone/>
              <a:defRPr/>
            </a:lvl4pPr>
          </a:lstStyle>
          <a:p>
            <a:pPr lvl="0"/>
            <a:r>
              <a:rPr lang="bg-BG"/>
              <a:t>Кликнете, за да добавите име</a:t>
            </a:r>
          </a:p>
        </p:txBody>
      </p:sp>
    </p:spTree>
    <p:extLst>
      <p:ext uri="{BB962C8B-B14F-4D97-AF65-F5344CB8AC3E}">
        <p14:creationId xmlns:p14="http://schemas.microsoft.com/office/powerpoint/2010/main" val="14436830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240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bg-BG"/>
              <a:t>Заглавие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8200" y="1161458"/>
            <a:ext cx="10515600" cy="5011636"/>
          </a:xfrm>
        </p:spPr>
        <p:txBody>
          <a:bodyPr/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36C09"/>
              </a:buClr>
              <a:buSzTx/>
              <a:buFont typeface="Arial" panose="020B0604020202020204" pitchFamily="34" charset="0"/>
              <a:buChar char="•"/>
              <a:tabLst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36C09"/>
              </a:buClr>
              <a:buSzTx/>
              <a:buFont typeface="Wingdings" panose="05000000000000000000" pitchFamily="2" charset="2"/>
              <a:buChar char="§"/>
              <a:tabLst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36C09"/>
              </a:buClr>
              <a:buSzTx/>
              <a:buFont typeface="Arial" panose="020B0604020202020204" pitchFamily="34" charset="0"/>
              <a:buChar char="×"/>
              <a:tabLst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36C09"/>
              </a:buClr>
              <a:buSzTx/>
              <a:buFont typeface="Arial" panose="020B0604020202020204" pitchFamily="34" charset="0"/>
              <a:buChar char="•"/>
              <a:tabLst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36C09"/>
              </a:buClr>
              <a:buSzTx/>
              <a:buFont typeface="Wingdings" panose="05000000000000000000" pitchFamily="2" charset="2"/>
              <a:buChar char="§"/>
              <a:tabLst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bg-BG"/>
              <a:t>Съдържание</a:t>
            </a:r>
            <a:endParaRPr lang="en-US"/>
          </a:p>
          <a:p>
            <a:pPr lvl="1"/>
            <a:r>
              <a:rPr lang="bg-BG"/>
              <a:t>Второ ниво</a:t>
            </a:r>
            <a:endParaRPr lang="en-US"/>
          </a:p>
          <a:p>
            <a:pPr lvl="2"/>
            <a:r>
              <a:rPr lang="bg-BG"/>
              <a:t>Трето ниво</a:t>
            </a:r>
            <a:endParaRPr lang="en-US"/>
          </a:p>
          <a:p>
            <a:pPr lvl="3"/>
            <a:r>
              <a:rPr lang="bg-BG"/>
              <a:t>Четвърто ниво</a:t>
            </a:r>
            <a:endParaRPr lang="en-US"/>
          </a:p>
          <a:p>
            <a:pPr lvl="4"/>
            <a:r>
              <a:rPr lang="bg-BG"/>
              <a:t>Пето ниво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53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bg-BG"/>
              <a:t>Заглавие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8200" y="984739"/>
            <a:ext cx="10515600" cy="4915794"/>
          </a:xfrm>
        </p:spPr>
        <p:txBody>
          <a:bodyPr/>
          <a:lstStyle>
            <a:lvl1pPr marL="0" indent="0">
              <a:buClr>
                <a:srgbClr val="E36C09"/>
              </a:buClr>
              <a:buNone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Clr>
                <a:srgbClr val="E36C09"/>
              </a:buCl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buClr>
                <a:srgbClr val="E36C09"/>
              </a:buCl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rgbClr val="E36C09"/>
              </a:buCl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rgbClr val="E36C09"/>
              </a:buClr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bg-BG"/>
              <a:t>Съдържание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30914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bg-BG"/>
              <a:t>Заглавие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838200" y="945428"/>
            <a:ext cx="5181600" cy="4910647"/>
          </a:xfrm>
        </p:spPr>
        <p:txBody>
          <a:bodyPr/>
          <a:lstStyle>
            <a:lvl1pPr>
              <a:buClr>
                <a:srgbClr val="E36C09"/>
              </a:buClr>
              <a:defRPr sz="2400"/>
            </a:lvl1pPr>
            <a:lvl2pPr>
              <a:buClr>
                <a:srgbClr val="E36C09"/>
              </a:buClr>
              <a:defRPr sz="2000"/>
            </a:lvl2pPr>
            <a:lvl3pPr>
              <a:buClr>
                <a:srgbClr val="E36C09"/>
              </a:buClr>
              <a:defRPr sz="1800"/>
            </a:lvl3pPr>
            <a:lvl4pPr>
              <a:buClr>
                <a:srgbClr val="E36C09"/>
              </a:buClr>
              <a:defRPr sz="1600"/>
            </a:lvl4pPr>
            <a:lvl5pPr>
              <a:buClr>
                <a:srgbClr val="E36C09"/>
              </a:buClr>
              <a:defRPr sz="1400"/>
            </a:lvl5pPr>
          </a:lstStyle>
          <a:p>
            <a:pPr lvl="0"/>
            <a:r>
              <a:rPr lang="bg-BG"/>
              <a:t>Съдържание</a:t>
            </a:r>
            <a:endParaRPr lang="en-US"/>
          </a:p>
          <a:p>
            <a:pPr lvl="1"/>
            <a:r>
              <a:rPr lang="bg-BG"/>
              <a:t>Второ ниво</a:t>
            </a:r>
            <a:endParaRPr lang="en-US"/>
          </a:p>
          <a:p>
            <a:pPr lvl="2"/>
            <a:r>
              <a:rPr lang="bg-BG"/>
              <a:t>Трето ниво</a:t>
            </a:r>
            <a:endParaRPr lang="en-US"/>
          </a:p>
          <a:p>
            <a:pPr lvl="3"/>
            <a:r>
              <a:rPr lang="bg-BG"/>
              <a:t>Четвърто ниво</a:t>
            </a:r>
            <a:endParaRPr lang="en-US"/>
          </a:p>
          <a:p>
            <a:pPr lvl="4"/>
            <a:r>
              <a:rPr lang="bg-BG"/>
              <a:t>Пето ниво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72200" y="945428"/>
            <a:ext cx="5181600" cy="4910647"/>
          </a:xfrm>
        </p:spPr>
        <p:txBody>
          <a:bodyPr/>
          <a:lstStyle>
            <a:lvl1pPr>
              <a:buClr>
                <a:srgbClr val="E36C09"/>
              </a:buClr>
              <a:defRPr sz="2400"/>
            </a:lvl1pPr>
            <a:lvl2pPr>
              <a:buClr>
                <a:srgbClr val="E36C09"/>
              </a:buClr>
              <a:defRPr sz="2000"/>
            </a:lvl2pPr>
            <a:lvl3pPr>
              <a:buClr>
                <a:srgbClr val="E36C09"/>
              </a:buClr>
              <a:defRPr sz="1800"/>
            </a:lvl3pPr>
            <a:lvl4pPr>
              <a:buClr>
                <a:srgbClr val="E36C09"/>
              </a:buClr>
              <a:defRPr sz="1600"/>
            </a:lvl4pPr>
            <a:lvl5pPr>
              <a:buClr>
                <a:srgbClr val="E36C09"/>
              </a:buClr>
              <a:defRPr sz="1400"/>
            </a:lvl5pPr>
          </a:lstStyle>
          <a:p>
            <a:pPr lvl="0"/>
            <a:r>
              <a:rPr lang="bg-BG"/>
              <a:t>Съдържание</a:t>
            </a:r>
            <a:endParaRPr lang="en-US"/>
          </a:p>
          <a:p>
            <a:pPr lvl="1"/>
            <a:r>
              <a:rPr lang="bg-BG"/>
              <a:t>Второ ниво</a:t>
            </a:r>
            <a:endParaRPr lang="en-US"/>
          </a:p>
          <a:p>
            <a:pPr lvl="2"/>
            <a:r>
              <a:rPr lang="bg-BG"/>
              <a:t>Трето ниво</a:t>
            </a:r>
            <a:endParaRPr lang="en-US"/>
          </a:p>
          <a:p>
            <a:pPr lvl="3"/>
            <a:r>
              <a:rPr lang="bg-BG"/>
              <a:t>Четвърто ниво</a:t>
            </a:r>
            <a:endParaRPr lang="en-US"/>
          </a:p>
          <a:p>
            <a:pPr lvl="4"/>
            <a:r>
              <a:rPr lang="bg-BG"/>
              <a:t>Пето ниво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8210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B0FCADB0-04B3-415C-9040-5F596A3CF2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294"/>
          <a:stretch>
            <a:fillRect/>
          </a:stretch>
        </p:blipFill>
        <p:spPr>
          <a:xfrm>
            <a:off x="53340" y="84136"/>
            <a:ext cx="12138660" cy="6773864"/>
          </a:xfrm>
          <a:custGeom>
            <a:avLst/>
            <a:gdLst>
              <a:gd name="connsiteX0" fmla="*/ 0 w 12138660"/>
              <a:gd name="connsiteY0" fmla="*/ 0 h 6773864"/>
              <a:gd name="connsiteX1" fmla="*/ 12138660 w 12138660"/>
              <a:gd name="connsiteY1" fmla="*/ 0 h 6773864"/>
              <a:gd name="connsiteX2" fmla="*/ 12138660 w 12138660"/>
              <a:gd name="connsiteY2" fmla="*/ 6773864 h 6773864"/>
              <a:gd name="connsiteX3" fmla="*/ 0 w 12138660"/>
              <a:gd name="connsiteY3" fmla="*/ 6773864 h 67738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38660" h="6773864">
                <a:moveTo>
                  <a:pt x="0" y="0"/>
                </a:moveTo>
                <a:lnTo>
                  <a:pt x="12138660" y="0"/>
                </a:lnTo>
                <a:lnTo>
                  <a:pt x="12138660" y="6773864"/>
                </a:lnTo>
                <a:lnTo>
                  <a:pt x="0" y="6773864"/>
                </a:lnTo>
                <a:close/>
              </a:path>
            </a:pathLst>
          </a:custGeom>
          <a:scene3d>
            <a:camera prst="orthographicFront">
              <a:rot lat="0" lon="10859978" rev="0"/>
            </a:camera>
            <a:lightRig rig="threePt" dir="t"/>
          </a:scene3d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469671E-47E8-430C-8014-52B8B69293B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8" name="Logo NH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38623" y="530835"/>
            <a:ext cx="3753377" cy="972636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1084012" y="4593709"/>
            <a:ext cx="10348384" cy="73415"/>
          </a:xfrm>
          <a:prstGeom prst="rect">
            <a:avLst/>
          </a:prstGeom>
          <a:solidFill>
            <a:srgbClr val="0F3B6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7443" y="1804366"/>
            <a:ext cx="10515600" cy="84596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3835" y="778911"/>
            <a:ext cx="10515600" cy="599903"/>
          </a:xfrm>
        </p:spPr>
        <p:txBody>
          <a:bodyPr anchor="b">
            <a:normAutofit/>
          </a:bodyPr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118379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CE8A9683-6980-42A8-87A2-3A8250240F6D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-3017520" y="8412480"/>
            <a:chExt cx="12192000" cy="685800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065B72E-50D1-49B3-9148-220C7266DC8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6294"/>
            <a:stretch>
              <a:fillRect/>
            </a:stretch>
          </p:blipFill>
          <p:spPr>
            <a:xfrm>
              <a:off x="-2964180" y="8435656"/>
              <a:ext cx="12138660" cy="6773864"/>
            </a:xfrm>
            <a:custGeom>
              <a:avLst/>
              <a:gdLst>
                <a:gd name="connsiteX0" fmla="*/ 0 w 12138660"/>
                <a:gd name="connsiteY0" fmla="*/ 0 h 6773864"/>
                <a:gd name="connsiteX1" fmla="*/ 12138660 w 12138660"/>
                <a:gd name="connsiteY1" fmla="*/ 0 h 6773864"/>
                <a:gd name="connsiteX2" fmla="*/ 12138660 w 12138660"/>
                <a:gd name="connsiteY2" fmla="*/ 6773864 h 6773864"/>
                <a:gd name="connsiteX3" fmla="*/ 0 w 12138660"/>
                <a:gd name="connsiteY3" fmla="*/ 6773864 h 6773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38660" h="6773864">
                  <a:moveTo>
                    <a:pt x="0" y="0"/>
                  </a:moveTo>
                  <a:lnTo>
                    <a:pt x="12138660" y="0"/>
                  </a:lnTo>
                  <a:lnTo>
                    <a:pt x="12138660" y="6773864"/>
                  </a:lnTo>
                  <a:lnTo>
                    <a:pt x="0" y="6773864"/>
                  </a:lnTo>
                  <a:close/>
                </a:path>
              </a:pathLst>
            </a:custGeom>
            <a:scene3d>
              <a:camera prst="orthographicFront">
                <a:rot lat="0" lon="10859978" rev="0"/>
              </a:camera>
              <a:lightRig rig="threePt" dir="t"/>
            </a:scene3d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A7164FD-8E6E-4D41-921C-B45CD48783C7}"/>
                </a:ext>
              </a:extLst>
            </p:cNvPr>
            <p:cNvSpPr/>
            <p:nvPr userDrawn="1"/>
          </p:nvSpPr>
          <p:spPr>
            <a:xfrm>
              <a:off x="-3017520" y="8412480"/>
              <a:ext cx="12192000" cy="6858000"/>
            </a:xfrm>
            <a:prstGeom prst="rect">
              <a:avLst/>
            </a:prstGeom>
            <a:solidFill>
              <a:schemeClr val="accent2">
                <a:alpha val="8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3678" y="5453239"/>
            <a:ext cx="3753377" cy="972636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886857" y="4125944"/>
            <a:ext cx="10348384" cy="73415"/>
          </a:xfrm>
          <a:prstGeom prst="rect">
            <a:avLst/>
          </a:prstGeom>
          <a:solidFill>
            <a:srgbClr val="0F3B6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3249" y="2652606"/>
            <a:ext cx="10515600" cy="599903"/>
          </a:xfrm>
        </p:spPr>
        <p:txBody>
          <a:bodyPr anchor="b">
            <a:normAutofit/>
          </a:bodyPr>
          <a:lstStyle>
            <a:lvl1pPr algn="ctr"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280355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94662A9D-C0FC-49AE-9480-5F1D1D07F32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1028" b="13784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61520"/>
              <a:gd name="connsiteY0" fmla="*/ 0 h 6858000"/>
              <a:gd name="connsiteX1" fmla="*/ 12161520 w 12161520"/>
              <a:gd name="connsiteY1" fmla="*/ 0 h 6858000"/>
              <a:gd name="connsiteX2" fmla="*/ 12161520 w 12161520"/>
              <a:gd name="connsiteY2" fmla="*/ 6858000 h 6858000"/>
              <a:gd name="connsiteX3" fmla="*/ 0 w 1216152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61520" h="6858000">
                <a:moveTo>
                  <a:pt x="0" y="0"/>
                </a:moveTo>
                <a:lnTo>
                  <a:pt x="12161520" y="0"/>
                </a:lnTo>
                <a:lnTo>
                  <a:pt x="1216152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4090169"/>
            <a:ext cx="10515600" cy="599903"/>
          </a:xfrm>
        </p:spPr>
        <p:txBody>
          <a:bodyPr anchor="b">
            <a:normAutofit/>
          </a:bodyPr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811885"/>
            <a:ext cx="10515600" cy="84596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999067" y="4738469"/>
            <a:ext cx="10348384" cy="78006"/>
          </a:xfrm>
          <a:prstGeom prst="rect">
            <a:avLst/>
          </a:prstGeom>
          <a:solidFill>
            <a:srgbClr val="F3921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19964" y="5735445"/>
            <a:ext cx="2315008" cy="599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9299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224001"/>
            <a:ext cx="10515600" cy="474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bg-BG"/>
              <a:t>Заглавие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040724"/>
            <a:ext cx="10515600" cy="50154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bg-BG"/>
              <a:t>Съдържание</a:t>
            </a:r>
            <a:endParaRPr lang="en-US"/>
          </a:p>
          <a:p>
            <a:pPr lvl="1"/>
            <a:r>
              <a:rPr lang="bg-BG"/>
              <a:t>Второ ниво</a:t>
            </a:r>
            <a:endParaRPr lang="en-US"/>
          </a:p>
          <a:p>
            <a:pPr lvl="2"/>
            <a:r>
              <a:rPr lang="bg-BG"/>
              <a:t>Трето ниво</a:t>
            </a:r>
            <a:endParaRPr lang="en-US"/>
          </a:p>
          <a:p>
            <a:pPr lvl="3"/>
            <a:r>
              <a:rPr lang="bg-BG"/>
              <a:t>Четвърто ниво</a:t>
            </a:r>
            <a:endParaRPr lang="en-US"/>
          </a:p>
          <a:p>
            <a:pPr lvl="4"/>
            <a:r>
              <a:rPr lang="bg-BG"/>
              <a:t>Пето ниво</a:t>
            </a:r>
            <a:endParaRPr lang="en-US"/>
          </a:p>
        </p:txBody>
      </p:sp>
      <p:sp>
        <p:nvSpPr>
          <p:cNvPr id="16" name="Rectangle 15"/>
          <p:cNvSpPr/>
          <p:nvPr userDrawn="1"/>
        </p:nvSpPr>
        <p:spPr>
          <a:xfrm>
            <a:off x="0" y="-11000"/>
            <a:ext cx="8408277" cy="13246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7" name="Rectangle 16"/>
          <p:cNvSpPr/>
          <p:nvPr userDrawn="1"/>
        </p:nvSpPr>
        <p:spPr>
          <a:xfrm>
            <a:off x="10782874" y="-11000"/>
            <a:ext cx="1423993" cy="13246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8" name="Rectangle 17"/>
          <p:cNvSpPr/>
          <p:nvPr userDrawn="1"/>
        </p:nvSpPr>
        <p:spPr>
          <a:xfrm>
            <a:off x="8408277" y="-11000"/>
            <a:ext cx="2374596" cy="132468"/>
          </a:xfrm>
          <a:prstGeom prst="rect">
            <a:avLst/>
          </a:prstGeom>
          <a:solidFill>
            <a:srgbClr val="0070C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9" name="Rectangle 18"/>
          <p:cNvSpPr/>
          <p:nvPr userDrawn="1"/>
        </p:nvSpPr>
        <p:spPr>
          <a:xfrm>
            <a:off x="838200" y="755315"/>
            <a:ext cx="10515600" cy="45719"/>
          </a:xfrm>
          <a:prstGeom prst="rect">
            <a:avLst/>
          </a:prstGeom>
          <a:solidFill>
            <a:srgbClr val="0070C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4744" y="6158737"/>
            <a:ext cx="2232075" cy="627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6282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705" r:id="rId2"/>
    <p:sldLayoutId id="2147483704" r:id="rId3"/>
    <p:sldLayoutId id="2147483662" r:id="rId4"/>
    <p:sldLayoutId id="2147483673" r:id="rId5"/>
    <p:sldLayoutId id="2147483664" r:id="rId6"/>
    <p:sldLayoutId id="2147483663" r:id="rId7"/>
    <p:sldLayoutId id="2147483677" r:id="rId8"/>
    <p:sldLayoutId id="2147483672" r:id="rId9"/>
    <p:sldLayoutId id="2147483708" r:id="rId10"/>
    <p:sldLayoutId id="2147483709" r:id="rId11"/>
    <p:sldLayoutId id="2147483666" r:id="rId12"/>
    <p:sldLayoutId id="2147483667" r:id="rId13"/>
    <p:sldLayoutId id="2147483676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kern="1200">
          <a:solidFill>
            <a:schemeClr val="accent1">
              <a:lumMod val="75000"/>
            </a:schemeClr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E36C09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E36C09"/>
        </a:buClr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E36C09"/>
        </a:buClr>
        <a:buFont typeface="Arial" panose="020B0604020202020204" pitchFamily="34" charset="0"/>
        <a:buChar char="×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E36C09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E36C09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E36C09"/>
        </a:buClr>
        <a:buFont typeface="Calibri" panose="020F0502020204030204" pitchFamily="34" charset="0"/>
        <a:buChar char="×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E36C09"/>
        </a:buClr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Quiz Arrays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en-US" sz="2000" dirty="0"/>
              <a:t>Simeon </a:t>
            </a:r>
            <a:r>
              <a:rPr lang="en-US" sz="2000" dirty="0" err="1"/>
              <a:t>Angelov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8214823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CDCFC-8B23-0F4C-BA88-7E2E2C5E7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Q9.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BA17AD-5581-3F45-BE24-D62D707117BC}"/>
              </a:ext>
            </a:extLst>
          </p:cNvPr>
          <p:cNvSpPr txBox="1"/>
          <p:nvPr/>
        </p:nvSpPr>
        <p:spPr>
          <a:xfrm>
            <a:off x="419100" y="1016000"/>
            <a:ext cx="7620000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lang="en-GB" sz="1200" b="1" dirty="0"/>
            </a:br>
            <a:br>
              <a:rPr lang="en-GB" sz="1200" b="1" dirty="0"/>
            </a:br>
            <a:r>
              <a:rPr lang="en-GB" b="1" dirty="0"/>
              <a:t>And below options:</a:t>
            </a:r>
          </a:p>
          <a:p>
            <a:r>
              <a:rPr lang="en-GB" b="1" dirty="0"/>
              <a:t>1. int n = 0; n &lt; </a:t>
            </a:r>
            <a:r>
              <a:rPr lang="en-GB" b="1" dirty="0" err="1"/>
              <a:t>arr.length</a:t>
            </a:r>
            <a:r>
              <a:rPr lang="en-GB" b="1" dirty="0"/>
              <a:t>; n += 1</a:t>
            </a:r>
          </a:p>
          <a:p>
            <a:r>
              <a:rPr lang="en-GB" b="1" dirty="0"/>
              <a:t>2. int n = 0; n &lt;= </a:t>
            </a:r>
            <a:r>
              <a:rPr lang="en-GB" b="1" dirty="0" err="1"/>
              <a:t>arr.length</a:t>
            </a:r>
            <a:r>
              <a:rPr lang="en-GB" b="1" dirty="0"/>
              <a:t>; n += 1</a:t>
            </a:r>
          </a:p>
          <a:p>
            <a:r>
              <a:rPr lang="en-GB" b="1" dirty="0"/>
              <a:t>3. int n = 1; n &lt; </a:t>
            </a:r>
            <a:r>
              <a:rPr lang="en-GB" b="1" dirty="0" err="1"/>
              <a:t>arr.length</a:t>
            </a:r>
            <a:r>
              <a:rPr lang="en-GB" b="1" dirty="0"/>
              <a:t>; n += 2</a:t>
            </a:r>
          </a:p>
          <a:p>
            <a:r>
              <a:rPr lang="en-GB" b="1" dirty="0"/>
              <a:t>4. int n = 1; n &lt;= </a:t>
            </a:r>
            <a:r>
              <a:rPr lang="en-GB" b="1" dirty="0" err="1"/>
              <a:t>arr.length</a:t>
            </a:r>
            <a:r>
              <a:rPr lang="en-GB" b="1" dirty="0"/>
              <a:t>; n += 2</a:t>
            </a:r>
          </a:p>
          <a:p>
            <a:br>
              <a:rPr lang="en-GB" b="1" dirty="0"/>
            </a:br>
            <a:endParaRPr lang="en-GB" b="1" dirty="0"/>
          </a:p>
          <a:p>
            <a:r>
              <a:rPr lang="en-GB" b="1" dirty="0"/>
              <a:t>How many above options can be used to replace /*INSERT*/, </a:t>
            </a:r>
          </a:p>
          <a:p>
            <a:r>
              <a:rPr lang="en-GB" b="1" dirty="0"/>
              <a:t>such that on execution, code will print NET on to the console?</a:t>
            </a:r>
            <a:br>
              <a:rPr lang="en-GB" b="1" dirty="0"/>
            </a:br>
            <a:br>
              <a:rPr lang="en-GB" b="1" dirty="0"/>
            </a:br>
            <a:r>
              <a:rPr lang="en-GB" b="1" dirty="0"/>
              <a:t>A) All 4</a:t>
            </a:r>
            <a:br>
              <a:rPr lang="en-GB" b="1" dirty="0"/>
            </a:br>
            <a:br>
              <a:rPr lang="en-GB" b="1" dirty="0"/>
            </a:br>
            <a:r>
              <a:rPr lang="en-GB" b="1" dirty="0"/>
              <a:t>b) Non of them </a:t>
            </a:r>
            <a:br>
              <a:rPr lang="en-GB" b="1" dirty="0"/>
            </a:br>
            <a:br>
              <a:rPr lang="en-GB" b="1" dirty="0"/>
            </a:br>
            <a:r>
              <a:rPr lang="en-GB" b="1" dirty="0"/>
              <a:t>c) Only 3</a:t>
            </a:r>
            <a:br>
              <a:rPr lang="en-GB" b="1" dirty="0"/>
            </a:br>
            <a:br>
              <a:rPr lang="en-GB" b="1" dirty="0"/>
            </a:br>
            <a:r>
              <a:rPr lang="en-GB" b="1" dirty="0"/>
              <a:t>d) Only 2</a:t>
            </a:r>
            <a:br>
              <a:rPr lang="en-GB" b="1" dirty="0"/>
            </a:br>
            <a:br>
              <a:rPr lang="en-GB" b="1" dirty="0"/>
            </a:br>
            <a:r>
              <a:rPr lang="en-GB" b="1" dirty="0"/>
              <a:t>f) Only 1</a:t>
            </a: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4939FE-DE21-4946-A55E-C0092DFC45BD}"/>
              </a:ext>
            </a:extLst>
          </p:cNvPr>
          <p:cNvSpPr txBox="1"/>
          <p:nvPr/>
        </p:nvSpPr>
        <p:spPr>
          <a:xfrm>
            <a:off x="6972300" y="1320800"/>
            <a:ext cx="46355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public class Test {</a:t>
            </a:r>
          </a:p>
          <a:p>
            <a:r>
              <a:rPr lang="en-GB" b="1" dirty="0"/>
              <a:t>    public static void main(String[] </a:t>
            </a:r>
            <a:r>
              <a:rPr lang="en-GB" b="1" dirty="0" err="1"/>
              <a:t>args</a:t>
            </a:r>
            <a:r>
              <a:rPr lang="en-GB" b="1" dirty="0"/>
              <a:t>) {</a:t>
            </a:r>
          </a:p>
          <a:p>
            <a:r>
              <a:rPr lang="en-GB" b="1" dirty="0"/>
              <a:t>         String [] </a:t>
            </a:r>
            <a:r>
              <a:rPr lang="en-GB" b="1" dirty="0" err="1"/>
              <a:t>arr</a:t>
            </a:r>
            <a:r>
              <a:rPr lang="en-GB" b="1" dirty="0"/>
              <a:t> = {"I", "N", "S", "E", "R", "T"};</a:t>
            </a:r>
          </a:p>
          <a:p>
            <a:endParaRPr lang="en-GB" b="1" dirty="0"/>
          </a:p>
          <a:p>
            <a:r>
              <a:rPr lang="en-GB" b="1" dirty="0"/>
              <a:t>         for(/*INSERT*/) {</a:t>
            </a:r>
          </a:p>
          <a:p>
            <a:r>
              <a:rPr lang="en-GB" b="1" dirty="0"/>
              <a:t>               if (n % 2 == 0) {</a:t>
            </a:r>
          </a:p>
          <a:p>
            <a:r>
              <a:rPr lang="en-GB" b="1" dirty="0"/>
              <a:t>	    continue;</a:t>
            </a:r>
          </a:p>
          <a:p>
            <a:r>
              <a:rPr lang="en-GB" b="1" dirty="0"/>
              <a:t>              }</a:t>
            </a:r>
          </a:p>
          <a:p>
            <a:r>
              <a:rPr lang="en-GB" b="1" dirty="0"/>
              <a:t>              </a:t>
            </a:r>
            <a:r>
              <a:rPr lang="en-GB" b="1" dirty="0" err="1"/>
              <a:t>System.out.print</a:t>
            </a:r>
            <a:r>
              <a:rPr lang="en-GB" b="1" dirty="0"/>
              <a:t>(</a:t>
            </a:r>
            <a:r>
              <a:rPr lang="en-GB" b="1" dirty="0" err="1"/>
              <a:t>arr</a:t>
            </a:r>
            <a:r>
              <a:rPr lang="en-GB" b="1" dirty="0"/>
              <a:t>[n]); //Line n1</a:t>
            </a:r>
          </a:p>
          <a:p>
            <a:r>
              <a:rPr lang="en-GB" b="1" dirty="0"/>
              <a:t>          }</a:t>
            </a:r>
          </a:p>
          <a:p>
            <a:r>
              <a:rPr lang="en-GB" b="1" dirty="0"/>
              <a:t>     }</a:t>
            </a:r>
          </a:p>
          <a:p>
            <a:r>
              <a:rPr lang="en-GB" b="1" dirty="0"/>
              <a:t>}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1B34B6-879E-2A42-A056-8A1519F2E85B}"/>
              </a:ext>
            </a:extLst>
          </p:cNvPr>
          <p:cNvSpPr txBox="1"/>
          <p:nvPr/>
        </p:nvSpPr>
        <p:spPr>
          <a:xfrm>
            <a:off x="8318500" y="5422900"/>
            <a:ext cx="388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A)</a:t>
            </a:r>
          </a:p>
        </p:txBody>
      </p:sp>
    </p:spTree>
    <p:extLst>
      <p:ext uri="{BB962C8B-B14F-4D97-AF65-F5344CB8AC3E}">
        <p14:creationId xmlns:p14="http://schemas.microsoft.com/office/powerpoint/2010/main" val="42746796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FAFE8-843C-6D4D-965E-8BC02733B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Q10.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5F413C-F0B1-C340-8C89-F52DA77BD384}"/>
              </a:ext>
            </a:extLst>
          </p:cNvPr>
          <p:cNvSpPr txBox="1"/>
          <p:nvPr/>
        </p:nvSpPr>
        <p:spPr>
          <a:xfrm>
            <a:off x="5473700" y="1193800"/>
            <a:ext cx="62357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public class Test {</a:t>
            </a:r>
          </a:p>
          <a:p>
            <a:r>
              <a:rPr lang="en-GB" dirty="0"/>
              <a:t>	public static void main(String[] </a:t>
            </a:r>
            <a:r>
              <a:rPr lang="en-GB" dirty="0" err="1"/>
              <a:t>args</a:t>
            </a:r>
            <a:r>
              <a:rPr lang="en-GB" dirty="0"/>
              <a:t>) {</a:t>
            </a:r>
          </a:p>
          <a:p>
            <a:r>
              <a:rPr lang="en-GB" dirty="0"/>
              <a:t>	/*INSERT*/</a:t>
            </a:r>
          </a:p>
          <a:p>
            <a:r>
              <a:rPr lang="en-GB" dirty="0"/>
              <a:t>	</a:t>
            </a:r>
            <a:r>
              <a:rPr lang="en-GB" dirty="0" err="1"/>
              <a:t>arr</a:t>
            </a:r>
            <a:r>
              <a:rPr lang="en-GB" dirty="0"/>
              <a:t>[1] = 5;</a:t>
            </a:r>
          </a:p>
          <a:p>
            <a:r>
              <a:rPr lang="en-GB" dirty="0"/>
              <a:t>	</a:t>
            </a:r>
            <a:r>
              <a:rPr lang="en-GB" dirty="0" err="1"/>
              <a:t>arr</a:t>
            </a:r>
            <a:r>
              <a:rPr lang="en-GB" dirty="0"/>
              <a:t>[2] = 10;</a:t>
            </a:r>
          </a:p>
          <a:p>
            <a:r>
              <a:rPr lang="en-GB" dirty="0"/>
              <a:t>	</a:t>
            </a:r>
            <a:r>
              <a:rPr lang="en-GB" dirty="0" err="1"/>
              <a:t>System.out.println</a:t>
            </a:r>
            <a:r>
              <a:rPr lang="en-GB" dirty="0"/>
              <a:t>("[" + </a:t>
            </a:r>
            <a:r>
              <a:rPr lang="en-GB" dirty="0" err="1"/>
              <a:t>arr</a:t>
            </a:r>
            <a:r>
              <a:rPr lang="en-GB" dirty="0"/>
              <a:t>[1] + ", " + </a:t>
            </a:r>
            <a:r>
              <a:rPr lang="en-GB" dirty="0" err="1"/>
              <a:t>arr</a:t>
            </a:r>
            <a:r>
              <a:rPr lang="en-GB" dirty="0"/>
              <a:t>[2] + "]"); //Line n1</a:t>
            </a:r>
          </a:p>
          <a:p>
            <a:r>
              <a:rPr lang="en-GB" dirty="0"/>
              <a:t>	}</a:t>
            </a:r>
          </a:p>
          <a:p>
            <a:r>
              <a:rPr lang="en-GB" dirty="0"/>
              <a:t>}</a:t>
            </a:r>
          </a:p>
          <a:p>
            <a:br>
              <a:rPr lang="en-GB" dirty="0"/>
            </a:br>
            <a:endParaRPr lang="en-GB" dirty="0"/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3AAD70-CB2A-004D-8BF5-CAD1704EFC94}"/>
              </a:ext>
            </a:extLst>
          </p:cNvPr>
          <p:cNvSpPr txBox="1"/>
          <p:nvPr/>
        </p:nvSpPr>
        <p:spPr>
          <a:xfrm>
            <a:off x="482600" y="850900"/>
            <a:ext cx="4864100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And below statements:</a:t>
            </a:r>
          </a:p>
          <a:p>
            <a:r>
              <a:rPr lang="en-GB" b="1" dirty="0"/>
              <a:t>1. short </a:t>
            </a:r>
            <a:r>
              <a:rPr lang="en-GB" b="1" dirty="0" err="1"/>
              <a:t>arr</a:t>
            </a:r>
            <a:r>
              <a:rPr lang="en-GB" b="1" dirty="0"/>
              <a:t> [] = new short[2];</a:t>
            </a:r>
          </a:p>
          <a:p>
            <a:r>
              <a:rPr lang="en-GB" b="1" dirty="0"/>
              <a:t>2. byte [] </a:t>
            </a:r>
            <a:r>
              <a:rPr lang="en-GB" b="1" dirty="0" err="1"/>
              <a:t>arr</a:t>
            </a:r>
            <a:r>
              <a:rPr lang="en-GB" b="1" dirty="0"/>
              <a:t> = new byte[10];</a:t>
            </a:r>
          </a:p>
          <a:p>
            <a:r>
              <a:rPr lang="en-GB" b="1" dirty="0"/>
              <a:t>3. short [] </a:t>
            </a:r>
            <a:r>
              <a:rPr lang="en-GB" b="1" dirty="0" err="1"/>
              <a:t>arr</a:t>
            </a:r>
            <a:r>
              <a:rPr lang="en-GB" b="1" dirty="0"/>
              <a:t>; </a:t>
            </a:r>
            <a:r>
              <a:rPr lang="en-GB" b="1" dirty="0" err="1"/>
              <a:t>arr</a:t>
            </a:r>
            <a:r>
              <a:rPr lang="en-GB" b="1" dirty="0"/>
              <a:t> = new short[3];</a:t>
            </a:r>
          </a:p>
          <a:p>
            <a:r>
              <a:rPr lang="en-GB" b="1" dirty="0"/>
              <a:t>4. short [2] </a:t>
            </a:r>
            <a:r>
              <a:rPr lang="en-GB" b="1" dirty="0" err="1"/>
              <a:t>arr</a:t>
            </a:r>
            <a:r>
              <a:rPr lang="en-GB" b="1" dirty="0"/>
              <a:t>;</a:t>
            </a:r>
          </a:p>
          <a:p>
            <a:r>
              <a:rPr lang="en-GB" b="1" dirty="0"/>
              <a:t>5. short [3] </a:t>
            </a:r>
            <a:r>
              <a:rPr lang="en-GB" b="1" dirty="0" err="1"/>
              <a:t>arr</a:t>
            </a:r>
            <a:r>
              <a:rPr lang="en-GB" b="1" dirty="0"/>
              <a:t>;</a:t>
            </a:r>
          </a:p>
          <a:p>
            <a:r>
              <a:rPr lang="en-GB" b="1" dirty="0"/>
              <a:t>6. int [] </a:t>
            </a:r>
            <a:r>
              <a:rPr lang="en-GB" b="1" dirty="0" err="1"/>
              <a:t>arr</a:t>
            </a:r>
            <a:r>
              <a:rPr lang="en-GB" b="1" dirty="0"/>
              <a:t> = new int[]{100, 100};</a:t>
            </a:r>
          </a:p>
          <a:p>
            <a:r>
              <a:rPr lang="en-GB" b="1" dirty="0"/>
              <a:t>7. int [] </a:t>
            </a:r>
            <a:r>
              <a:rPr lang="en-GB" b="1" dirty="0" err="1"/>
              <a:t>arr</a:t>
            </a:r>
            <a:r>
              <a:rPr lang="en-GB" b="1" dirty="0"/>
              <a:t> = new int[]{0, 0, 0, 0};</a:t>
            </a:r>
          </a:p>
          <a:p>
            <a:r>
              <a:rPr lang="en-GB" b="1" dirty="0"/>
              <a:t>8. short [] </a:t>
            </a:r>
            <a:r>
              <a:rPr lang="en-GB" b="1" dirty="0" err="1"/>
              <a:t>arr</a:t>
            </a:r>
            <a:r>
              <a:rPr lang="en-GB" b="1" dirty="0"/>
              <a:t> = {};</a:t>
            </a:r>
          </a:p>
          <a:p>
            <a:r>
              <a:rPr lang="en-GB" b="1" dirty="0"/>
              <a:t>9. short [] </a:t>
            </a:r>
            <a:r>
              <a:rPr lang="en-GB" b="1" dirty="0" err="1"/>
              <a:t>arr</a:t>
            </a:r>
            <a:r>
              <a:rPr lang="en-GB" b="1" dirty="0"/>
              <a:t> = new short[2]{5, 10};</a:t>
            </a:r>
          </a:p>
          <a:p>
            <a:endParaRPr lang="en-GB" b="1" dirty="0"/>
          </a:p>
          <a:p>
            <a:r>
              <a:rPr lang="en-GB" b="1" dirty="0"/>
              <a:t>How many above statements can be used to replace /*INSERT*/, such that on execution, code will print [5, 10] on to the console?</a:t>
            </a:r>
          </a:p>
          <a:p>
            <a:r>
              <a:rPr lang="en-GB" dirty="0"/>
              <a:t>​</a:t>
            </a:r>
          </a:p>
          <a:p>
            <a:r>
              <a:rPr lang="en-GB" dirty="0"/>
              <a:t>a)Only one option​</a:t>
            </a:r>
          </a:p>
          <a:p>
            <a:r>
              <a:rPr lang="en-GB" dirty="0"/>
              <a:t>b)Only four options</a:t>
            </a:r>
          </a:p>
          <a:p>
            <a:r>
              <a:rPr lang="en-GB" dirty="0"/>
              <a:t>c)More than four options</a:t>
            </a:r>
          </a:p>
          <a:p>
            <a:r>
              <a:rPr lang="en-GB" dirty="0"/>
              <a:t>d)None of the given options</a:t>
            </a:r>
          </a:p>
          <a:p>
            <a:r>
              <a:rPr lang="en-GB" dirty="0"/>
              <a:t>e) Only three options</a:t>
            </a:r>
          </a:p>
          <a:p>
            <a:r>
              <a:rPr lang="en-GB" dirty="0"/>
              <a:t>f) Only two options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495629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 txBox="1">
            <a:spLocks/>
          </p:cNvSpPr>
          <p:nvPr/>
        </p:nvSpPr>
        <p:spPr>
          <a:xfrm>
            <a:off x="1513113" y="5363030"/>
            <a:ext cx="8871857" cy="78740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400" b="1" i="1" dirty="0">
                <a:solidFill>
                  <a:schemeClr val="bg1"/>
                </a:solidFill>
              </a:rPr>
              <a:t>Thank You For Your Time</a:t>
            </a:r>
          </a:p>
        </p:txBody>
      </p:sp>
    </p:spTree>
    <p:extLst>
      <p:ext uri="{BB962C8B-B14F-4D97-AF65-F5344CB8AC3E}">
        <p14:creationId xmlns:p14="http://schemas.microsoft.com/office/powerpoint/2010/main" val="40451959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6819D-8A76-2C4A-A72E-E6D907390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Q1. What will be the result of compilation and execution of next code?</a:t>
            </a: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74E307EB-2EF9-F44B-9079-9AD5D1FD12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5500" y="1657350"/>
            <a:ext cx="6718300" cy="35433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5AFDD9C-3F9F-6D4B-899D-7CAB7A8C0A01}"/>
              </a:ext>
            </a:extLst>
          </p:cNvPr>
          <p:cNvSpPr txBox="1"/>
          <p:nvPr/>
        </p:nvSpPr>
        <p:spPr>
          <a:xfrm>
            <a:off x="660400" y="1879600"/>
            <a:ext cx="37846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a) 2</a:t>
            </a:r>
          </a:p>
          <a:p>
            <a:r>
              <a:rPr lang="en-US" dirty="0"/>
              <a:t>b) 5</a:t>
            </a:r>
          </a:p>
          <a:p>
            <a:r>
              <a:rPr lang="en-US" dirty="0"/>
              <a:t>c) Non of the other options </a:t>
            </a:r>
          </a:p>
          <a:p>
            <a:r>
              <a:rPr lang="en-US" dirty="0"/>
              <a:t>d) 3</a:t>
            </a:r>
          </a:p>
          <a:p>
            <a:r>
              <a:rPr lang="en-US" dirty="0"/>
              <a:t>e) 1</a:t>
            </a:r>
          </a:p>
          <a:p>
            <a:r>
              <a:rPr lang="en-US" dirty="0"/>
              <a:t>f) 4</a:t>
            </a:r>
          </a:p>
          <a:p>
            <a:r>
              <a:rPr lang="en-US" dirty="0"/>
              <a:t>g) 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FE540DD-E957-5040-B362-09ED8856EC4A}"/>
              </a:ext>
            </a:extLst>
          </p:cNvPr>
          <p:cNvSpPr txBox="1"/>
          <p:nvPr/>
        </p:nvSpPr>
        <p:spPr>
          <a:xfrm>
            <a:off x="635000" y="5384800"/>
            <a:ext cx="26740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e) 1 because of the break; 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39364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3CBB5-199D-FC46-9825-980F18B0B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Q2. What will be the result of compiling and executing the code?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6856CCB-9830-214D-8589-619C5F1D2E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1700" y="2864644"/>
            <a:ext cx="4648200" cy="14097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6018407-E74F-0E4E-8A56-69D5291D1FEF}"/>
              </a:ext>
            </a:extLst>
          </p:cNvPr>
          <p:cNvSpPr txBox="1"/>
          <p:nvPr/>
        </p:nvSpPr>
        <p:spPr>
          <a:xfrm>
            <a:off x="838200" y="2089150"/>
            <a:ext cx="42672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LcParenR"/>
            </a:pPr>
            <a:r>
              <a:rPr lang="en-US" dirty="0"/>
              <a:t>Compilation error</a:t>
            </a:r>
          </a:p>
          <a:p>
            <a:pPr marL="342900" indent="-342900">
              <a:buAutoNum type="alphaLcParenR"/>
            </a:pPr>
            <a:r>
              <a:rPr lang="en-US" dirty="0" err="1"/>
              <a:t>ClassCastException</a:t>
            </a:r>
            <a:r>
              <a:rPr lang="en-US" dirty="0"/>
              <a:t> is thrown at runtime</a:t>
            </a:r>
          </a:p>
          <a:p>
            <a:pPr marL="342900" indent="-342900">
              <a:buAutoNum type="alphaLcParenR"/>
            </a:pPr>
            <a:r>
              <a:rPr lang="en-US" dirty="0"/>
              <a:t>0.0</a:t>
            </a:r>
          </a:p>
          <a:p>
            <a:pPr marL="342900" indent="-342900">
              <a:buAutoNum type="alphaLcParenR"/>
            </a:pPr>
            <a:r>
              <a:rPr lang="en-US" dirty="0" err="1"/>
              <a:t>NullPointerException</a:t>
            </a:r>
            <a:r>
              <a:rPr lang="en-US" dirty="0"/>
              <a:t> is throw at runtime</a:t>
            </a:r>
          </a:p>
          <a:p>
            <a:pPr marL="342900" indent="-342900">
              <a:buAutoNum type="alphaLcParenR"/>
            </a:pP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BE7B38-6475-7C48-B3CA-ACFA6D99CE9D}"/>
              </a:ext>
            </a:extLst>
          </p:cNvPr>
          <p:cNvSpPr txBox="1"/>
          <p:nvPr/>
        </p:nvSpPr>
        <p:spPr>
          <a:xfrm>
            <a:off x="965200" y="5461000"/>
            <a:ext cx="4686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D) Elements at position 0 and position 1 are null</a:t>
            </a:r>
          </a:p>
        </p:txBody>
      </p:sp>
    </p:spTree>
    <p:extLst>
      <p:ext uri="{BB962C8B-B14F-4D97-AF65-F5344CB8AC3E}">
        <p14:creationId xmlns:p14="http://schemas.microsoft.com/office/powerpoint/2010/main" val="33690490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7D64D-1F32-4546-8787-D85F93F36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8301"/>
            <a:ext cx="10515600" cy="474500"/>
          </a:xfrm>
        </p:spPr>
        <p:txBody>
          <a:bodyPr/>
          <a:lstStyle/>
          <a:p>
            <a:r>
              <a:rPr lang="en-US" dirty="0"/>
              <a:t>Q3. What will be the result of compiling and executing of Test class?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5C849F-2058-2F4E-B6F0-B85AA684AE02}"/>
              </a:ext>
            </a:extLst>
          </p:cNvPr>
          <p:cNvSpPr txBox="1"/>
          <p:nvPr/>
        </p:nvSpPr>
        <p:spPr>
          <a:xfrm>
            <a:off x="5981700" y="1562100"/>
            <a:ext cx="54864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public class Test {</a:t>
            </a:r>
          </a:p>
          <a:p>
            <a:r>
              <a:rPr lang="en-GB" b="1" dirty="0"/>
              <a:t>    public static void main(String[] </a:t>
            </a:r>
            <a:r>
              <a:rPr lang="en-GB" b="1" dirty="0" err="1"/>
              <a:t>args</a:t>
            </a:r>
            <a:r>
              <a:rPr lang="en-GB" b="1" dirty="0"/>
              <a:t>) {</a:t>
            </a:r>
          </a:p>
          <a:p>
            <a:r>
              <a:rPr lang="en-GB" b="1" dirty="0"/>
              <a:t>        short [] </a:t>
            </a:r>
            <a:r>
              <a:rPr lang="en-GB" b="1" dirty="0" err="1"/>
              <a:t>args</a:t>
            </a:r>
            <a:r>
              <a:rPr lang="en-GB" b="1" dirty="0"/>
              <a:t> = new short[]{50, 50};</a:t>
            </a:r>
          </a:p>
          <a:p>
            <a:r>
              <a:rPr lang="en-GB" b="1" dirty="0"/>
              <a:t>        </a:t>
            </a:r>
            <a:r>
              <a:rPr lang="en-GB" b="1" dirty="0" err="1"/>
              <a:t>args</a:t>
            </a:r>
            <a:r>
              <a:rPr lang="en-GB" b="1" dirty="0"/>
              <a:t>[0] = 5;</a:t>
            </a:r>
          </a:p>
          <a:p>
            <a:r>
              <a:rPr lang="en-GB" b="1" dirty="0"/>
              <a:t>        </a:t>
            </a:r>
            <a:r>
              <a:rPr lang="en-GB" b="1" dirty="0" err="1"/>
              <a:t>args</a:t>
            </a:r>
            <a:r>
              <a:rPr lang="en-GB" b="1" dirty="0"/>
              <a:t>[1] = 10;</a:t>
            </a:r>
          </a:p>
          <a:p>
            <a:r>
              <a:rPr lang="en-GB" b="1" dirty="0"/>
              <a:t>        </a:t>
            </a:r>
            <a:r>
              <a:rPr lang="en-GB" b="1" dirty="0" err="1"/>
              <a:t>System.out.println</a:t>
            </a:r>
            <a:r>
              <a:rPr lang="en-GB" b="1" dirty="0"/>
              <a:t>("[" + </a:t>
            </a:r>
            <a:r>
              <a:rPr lang="en-GB" b="1" dirty="0" err="1"/>
              <a:t>args</a:t>
            </a:r>
            <a:r>
              <a:rPr lang="en-GB" b="1" dirty="0"/>
              <a:t>[0] + ", " + </a:t>
            </a:r>
            <a:r>
              <a:rPr lang="en-GB" b="1" dirty="0" err="1"/>
              <a:t>args</a:t>
            </a:r>
            <a:r>
              <a:rPr lang="en-GB" b="1" dirty="0"/>
              <a:t>[1] + "]");</a:t>
            </a:r>
          </a:p>
          <a:p>
            <a:r>
              <a:rPr lang="en-GB" b="1" dirty="0"/>
              <a:t>    }</a:t>
            </a:r>
          </a:p>
          <a:p>
            <a:r>
              <a:rPr lang="en-GB" b="1" dirty="0"/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6DCA43-22DC-F54B-9072-2E215DE7CAA5}"/>
              </a:ext>
            </a:extLst>
          </p:cNvPr>
          <p:cNvSpPr txBox="1"/>
          <p:nvPr/>
        </p:nvSpPr>
        <p:spPr>
          <a:xfrm>
            <a:off x="571500" y="1282700"/>
            <a:ext cx="5410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LcParenR"/>
            </a:pPr>
            <a:r>
              <a:rPr lang="en-US" dirty="0"/>
              <a:t>[5, 10]</a:t>
            </a:r>
          </a:p>
          <a:p>
            <a:pPr marL="342900" indent="-342900">
              <a:buAutoNum type="alphaLcParenR"/>
            </a:pPr>
            <a:r>
              <a:rPr lang="en-US" dirty="0"/>
              <a:t>An exception is thrown at runtime</a:t>
            </a:r>
          </a:p>
          <a:p>
            <a:pPr marL="342900" indent="-342900">
              <a:buAutoNum type="alphaLcParenR"/>
            </a:pPr>
            <a:r>
              <a:rPr lang="en-US" dirty="0"/>
              <a:t>Compilation error</a:t>
            </a:r>
          </a:p>
          <a:p>
            <a:pPr marL="342900" indent="-342900">
              <a:buAutoNum type="alphaLcParenR"/>
            </a:pPr>
            <a:r>
              <a:rPr lang="en-US" dirty="0"/>
              <a:t>[50, 50]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EAAB5A-D5ED-1841-B940-3DC7A701A665}"/>
              </a:ext>
            </a:extLst>
          </p:cNvPr>
          <p:cNvSpPr txBox="1"/>
          <p:nvPr/>
        </p:nvSpPr>
        <p:spPr>
          <a:xfrm>
            <a:off x="876300" y="5384800"/>
            <a:ext cx="23341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C) </a:t>
            </a:r>
            <a:r>
              <a:rPr lang="en-GB" dirty="0" err="1"/>
              <a:t>args</a:t>
            </a:r>
            <a:r>
              <a:rPr lang="en-GB" dirty="0"/>
              <a:t> already defined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46329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A975C-5922-504F-B76F-2778CAE53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Q4. What will be the result of compiling and executing the Test class ?</a:t>
            </a: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FE09E50C-4E47-954E-B0CC-041CC30F9A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8900" y="1416844"/>
            <a:ext cx="7543800" cy="42291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CA8E792-CCE1-6E42-93E1-7E372E49CAA2}"/>
              </a:ext>
            </a:extLst>
          </p:cNvPr>
          <p:cNvSpPr txBox="1"/>
          <p:nvPr/>
        </p:nvSpPr>
        <p:spPr>
          <a:xfrm>
            <a:off x="254000" y="1562100"/>
            <a:ext cx="339090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LcParenR"/>
            </a:pPr>
            <a:r>
              <a:rPr lang="en-US" dirty="0"/>
              <a:t>ab</a:t>
            </a:r>
          </a:p>
          <a:p>
            <a:r>
              <a:rPr lang="en-US" dirty="0"/>
              <a:t> aba</a:t>
            </a:r>
          </a:p>
          <a:p>
            <a:endParaRPr lang="en-US" dirty="0"/>
          </a:p>
          <a:p>
            <a:r>
              <a:rPr lang="en-US" dirty="0"/>
              <a:t>b) Runtime exception </a:t>
            </a:r>
          </a:p>
          <a:p>
            <a:endParaRPr lang="en-US" dirty="0"/>
          </a:p>
          <a:p>
            <a:r>
              <a:rPr lang="en-US" dirty="0"/>
              <a:t>c) Compilation exception </a:t>
            </a:r>
          </a:p>
          <a:p>
            <a:endParaRPr lang="en-US" dirty="0"/>
          </a:p>
          <a:p>
            <a:r>
              <a:rPr lang="en-US" dirty="0"/>
              <a:t>d) A</a:t>
            </a:r>
          </a:p>
          <a:p>
            <a:r>
              <a:rPr lang="en-US" dirty="0"/>
              <a:t>ab</a:t>
            </a:r>
          </a:p>
          <a:p>
            <a:r>
              <a:rPr lang="en-US" dirty="0"/>
              <a:t>Aa</a:t>
            </a:r>
          </a:p>
          <a:p>
            <a:r>
              <a:rPr lang="en-US" dirty="0"/>
              <a:t>aba</a:t>
            </a:r>
          </a:p>
          <a:p>
            <a:r>
              <a:rPr lang="en-US" dirty="0" err="1"/>
              <a:t>Abab</a:t>
            </a:r>
            <a:endParaRPr lang="en-US" dirty="0"/>
          </a:p>
          <a:p>
            <a:endParaRPr lang="en-US" dirty="0"/>
          </a:p>
          <a:p>
            <a:r>
              <a:rPr lang="en-US" dirty="0"/>
              <a:t>e) A</a:t>
            </a:r>
          </a:p>
          <a:p>
            <a:r>
              <a:rPr lang="en-US" dirty="0"/>
              <a:t>Aa</a:t>
            </a:r>
          </a:p>
          <a:p>
            <a:r>
              <a:rPr lang="en-US" dirty="0" err="1"/>
              <a:t>Abab</a:t>
            </a:r>
            <a:endParaRPr lang="en-US" dirty="0"/>
          </a:p>
          <a:p>
            <a:endParaRPr lang="en-US" dirty="0"/>
          </a:p>
          <a:p>
            <a:pPr marL="342900" indent="-342900">
              <a:buAutoNum type="alphaLcParenR"/>
            </a:pP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4C16BE6-0A48-FE44-A66B-A9B4E43E72F3}"/>
              </a:ext>
            </a:extLst>
          </p:cNvPr>
          <p:cNvSpPr txBox="1"/>
          <p:nvPr/>
        </p:nvSpPr>
        <p:spPr>
          <a:xfrm>
            <a:off x="4013200" y="6261100"/>
            <a:ext cx="3347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D) Prints all string starting with ‘a’</a:t>
            </a:r>
          </a:p>
        </p:txBody>
      </p:sp>
    </p:spTree>
    <p:extLst>
      <p:ext uri="{BB962C8B-B14F-4D97-AF65-F5344CB8AC3E}">
        <p14:creationId xmlns:p14="http://schemas.microsoft.com/office/powerpoint/2010/main" val="14535150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0BF66-1425-5343-97BE-0FCFC20CC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Q5. Which of the following is not a valid declaration 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7F8574-807B-2143-9F8A-C3A571EECC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AutoNum type="alphaLcParenR"/>
            </a:pPr>
            <a:r>
              <a:rPr lang="en-GB" dirty="0"/>
              <a:t>int[][] a = new int[][5];</a:t>
            </a:r>
          </a:p>
          <a:p>
            <a:pPr marL="457200" indent="-457200">
              <a:buAutoNum type="alphaLcParenR"/>
            </a:pPr>
            <a:r>
              <a:rPr lang="en-GB" dirty="0"/>
              <a:t>int[] a [] = new int[5][];</a:t>
            </a:r>
          </a:p>
          <a:p>
            <a:pPr marL="457200" indent="-457200">
              <a:buAutoNum type="alphaLcParenR"/>
            </a:pPr>
            <a:r>
              <a:rPr lang="en-GB" dirty="0"/>
              <a:t>int[][] a = new int[5][5];</a:t>
            </a:r>
          </a:p>
          <a:p>
            <a:pPr marL="457200" indent="-457200">
              <a:buAutoNum type="alphaLcParenR"/>
            </a:pPr>
            <a:r>
              <a:rPr lang="en-GB" dirty="0"/>
              <a:t>int[] a = new int[5];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D8E7DE-EA9C-524D-8626-00FA2C12C68E}"/>
              </a:ext>
            </a:extLst>
          </p:cNvPr>
          <p:cNvSpPr txBox="1"/>
          <p:nvPr/>
        </p:nvSpPr>
        <p:spPr>
          <a:xfrm>
            <a:off x="5067300" y="5080000"/>
            <a:ext cx="365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a)</a:t>
            </a:r>
          </a:p>
        </p:txBody>
      </p:sp>
    </p:spTree>
    <p:extLst>
      <p:ext uri="{BB962C8B-B14F-4D97-AF65-F5344CB8AC3E}">
        <p14:creationId xmlns:p14="http://schemas.microsoft.com/office/powerpoint/2010/main" val="40188359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6D491-0C80-4547-B951-4A22E504E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Q6 what will be the result of compiling and executing Test class ? </a:t>
            </a: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A26E589C-B233-5C4A-B8C6-F35E726C6F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1399" y="970756"/>
            <a:ext cx="4181401" cy="491648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C999AFD-FB82-3948-A6AB-834B049F00FE}"/>
              </a:ext>
            </a:extLst>
          </p:cNvPr>
          <p:cNvSpPr txBox="1"/>
          <p:nvPr/>
        </p:nvSpPr>
        <p:spPr>
          <a:xfrm>
            <a:off x="368300" y="812800"/>
            <a:ext cx="4876800" cy="63401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a) null</a:t>
            </a:r>
          </a:p>
          <a:p>
            <a:r>
              <a:rPr lang="en-US" sz="1400" dirty="0"/>
              <a:t>Java</a:t>
            </a:r>
          </a:p>
          <a:p>
            <a:r>
              <a:rPr lang="en-US" sz="1400" dirty="0"/>
              <a:t>Java</a:t>
            </a:r>
          </a:p>
          <a:p>
            <a:r>
              <a:rPr lang="en-US" sz="1400" dirty="0"/>
              <a:t>&lt;some text with @ in it&gt;</a:t>
            </a:r>
          </a:p>
          <a:p>
            <a:endParaRPr lang="en-US" sz="1400" dirty="0"/>
          </a:p>
          <a:p>
            <a:r>
              <a:rPr lang="en-US" sz="1400" dirty="0"/>
              <a:t>b) Java</a:t>
            </a:r>
          </a:p>
          <a:p>
            <a:r>
              <a:rPr lang="en-US" sz="1400" dirty="0"/>
              <a:t>Java</a:t>
            </a:r>
          </a:p>
          <a:p>
            <a:r>
              <a:rPr lang="en-US" sz="1400" dirty="0"/>
              <a:t>&lt;some text with @ in it&gt;</a:t>
            </a:r>
          </a:p>
          <a:p>
            <a:r>
              <a:rPr lang="en-US" sz="1400" dirty="0"/>
              <a:t>null</a:t>
            </a:r>
          </a:p>
          <a:p>
            <a:endParaRPr lang="en-US" sz="1400" dirty="0"/>
          </a:p>
          <a:p>
            <a:r>
              <a:rPr lang="en-US" sz="1400" dirty="0"/>
              <a:t>c) Java</a:t>
            </a:r>
          </a:p>
          <a:p>
            <a:r>
              <a:rPr lang="en-US" sz="1400" dirty="0"/>
              <a:t>Java</a:t>
            </a:r>
          </a:p>
          <a:p>
            <a:r>
              <a:rPr lang="en-US" sz="1400" dirty="0"/>
              <a:t>&lt;some text with @ in it&gt;</a:t>
            </a:r>
          </a:p>
          <a:p>
            <a:endParaRPr lang="en-US" sz="1400" dirty="0"/>
          </a:p>
          <a:p>
            <a:endParaRPr lang="en-US" sz="1400" dirty="0"/>
          </a:p>
          <a:p>
            <a:r>
              <a:rPr lang="en-US" sz="1400" dirty="0"/>
              <a:t>d) null</a:t>
            </a:r>
          </a:p>
          <a:p>
            <a:r>
              <a:rPr lang="en-US" sz="1400" dirty="0"/>
              <a:t>Java</a:t>
            </a:r>
          </a:p>
          <a:p>
            <a:r>
              <a:rPr lang="en-US" sz="1400" dirty="0"/>
              <a:t>&lt;some text with @ in it&gt;</a:t>
            </a:r>
          </a:p>
          <a:p>
            <a:r>
              <a:rPr lang="en-US" sz="1400" dirty="0"/>
              <a:t>&lt;some text with @ in it&gt;</a:t>
            </a:r>
          </a:p>
          <a:p>
            <a:endParaRPr lang="en-US" sz="1400" dirty="0"/>
          </a:p>
          <a:p>
            <a:r>
              <a:rPr lang="en-US" sz="1400" dirty="0"/>
              <a:t>e) Java</a:t>
            </a:r>
            <a:br>
              <a:rPr lang="en-US" sz="1400" dirty="0"/>
            </a:br>
            <a:r>
              <a:rPr lang="en-US" sz="1400" dirty="0"/>
              <a:t>Java</a:t>
            </a:r>
            <a:br>
              <a:rPr lang="en-US" sz="1400" dirty="0"/>
            </a:br>
            <a:r>
              <a:rPr lang="en-US" sz="1400" dirty="0"/>
              <a:t>null</a:t>
            </a:r>
          </a:p>
          <a:p>
            <a:br>
              <a:rPr lang="en-US" sz="1400" dirty="0"/>
            </a:br>
            <a:r>
              <a:rPr lang="en-US" sz="1400" dirty="0"/>
              <a:t>f) null</a:t>
            </a:r>
            <a:br>
              <a:rPr lang="en-US" sz="1400" dirty="0"/>
            </a:br>
            <a:r>
              <a:rPr lang="en-US" sz="1400" dirty="0"/>
              <a:t>Java</a:t>
            </a:r>
            <a:br>
              <a:rPr lang="en-US" sz="1400" dirty="0"/>
            </a:br>
            <a:r>
              <a:rPr lang="en-US" sz="1400" dirty="0"/>
              <a:t>Java</a:t>
            </a:r>
          </a:p>
          <a:p>
            <a:r>
              <a:rPr lang="en-US" sz="1400" dirty="0"/>
              <a:t>Java</a:t>
            </a:r>
          </a:p>
          <a:p>
            <a:endParaRPr lang="en-US" sz="1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8442FB-133D-1B49-B85F-FBA4EDD1E2B6}"/>
              </a:ext>
            </a:extLst>
          </p:cNvPr>
          <p:cNvSpPr txBox="1"/>
          <p:nvPr/>
        </p:nvSpPr>
        <p:spPr>
          <a:xfrm>
            <a:off x="6591300" y="6261100"/>
            <a:ext cx="365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a)</a:t>
            </a:r>
          </a:p>
        </p:txBody>
      </p:sp>
    </p:spTree>
    <p:extLst>
      <p:ext uri="{BB962C8B-B14F-4D97-AF65-F5344CB8AC3E}">
        <p14:creationId xmlns:p14="http://schemas.microsoft.com/office/powerpoint/2010/main" val="33866881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6BCD2-814B-3F45-93BB-12A02C4B54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Q7 What will be the result </a:t>
            </a:r>
            <a:r>
              <a:rPr lang="en-US" dirty="0" err="1"/>
              <a:t>fo</a:t>
            </a:r>
            <a:r>
              <a:rPr lang="en-US" dirty="0"/>
              <a:t> compiling and executing of Test class?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D02991-F3E2-4042-9145-47A8268224A8}"/>
              </a:ext>
            </a:extLst>
          </p:cNvPr>
          <p:cNvSpPr txBox="1"/>
          <p:nvPr/>
        </p:nvSpPr>
        <p:spPr>
          <a:xfrm>
            <a:off x="7467600" y="1384300"/>
            <a:ext cx="42164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public class Test {</a:t>
            </a:r>
          </a:p>
          <a:p>
            <a:r>
              <a:rPr lang="en-GB" b="1" dirty="0"/>
              <a:t>    public static void main(String[] </a:t>
            </a:r>
            <a:r>
              <a:rPr lang="en-GB" b="1" dirty="0" err="1"/>
              <a:t>args</a:t>
            </a:r>
            <a:r>
              <a:rPr lang="en-GB" b="1" dirty="0"/>
              <a:t>) {</a:t>
            </a:r>
          </a:p>
          <a:p>
            <a:r>
              <a:rPr lang="en-GB" b="1" dirty="0"/>
              <a:t>        int [] </a:t>
            </a:r>
            <a:r>
              <a:rPr lang="en-GB" b="1" dirty="0" err="1"/>
              <a:t>arr</a:t>
            </a:r>
            <a:r>
              <a:rPr lang="en-GB" b="1" dirty="0"/>
              <a:t> = {2, 1, 0};</a:t>
            </a:r>
          </a:p>
          <a:p>
            <a:r>
              <a:rPr lang="en-GB" b="1" dirty="0"/>
              <a:t>        for(int </a:t>
            </a:r>
            <a:r>
              <a:rPr lang="en-GB" b="1" dirty="0" err="1"/>
              <a:t>i</a:t>
            </a:r>
            <a:r>
              <a:rPr lang="en-GB" b="1" dirty="0"/>
              <a:t> : </a:t>
            </a:r>
            <a:r>
              <a:rPr lang="en-GB" b="1" dirty="0" err="1"/>
              <a:t>arr</a:t>
            </a:r>
            <a:r>
              <a:rPr lang="en-GB" b="1" dirty="0"/>
              <a:t>) {</a:t>
            </a:r>
          </a:p>
          <a:p>
            <a:r>
              <a:rPr lang="en-GB" b="1" dirty="0"/>
              <a:t>            </a:t>
            </a:r>
            <a:r>
              <a:rPr lang="en-GB" b="1" dirty="0" err="1"/>
              <a:t>System.out.println</a:t>
            </a:r>
            <a:r>
              <a:rPr lang="en-GB" b="1" dirty="0"/>
              <a:t>(</a:t>
            </a:r>
            <a:r>
              <a:rPr lang="en-GB" b="1" dirty="0" err="1"/>
              <a:t>arr</a:t>
            </a:r>
            <a:r>
              <a:rPr lang="en-GB" b="1" dirty="0"/>
              <a:t>[</a:t>
            </a:r>
            <a:r>
              <a:rPr lang="en-GB" b="1" dirty="0" err="1"/>
              <a:t>i</a:t>
            </a:r>
            <a:r>
              <a:rPr lang="en-GB" b="1" dirty="0"/>
              <a:t>]);</a:t>
            </a:r>
          </a:p>
          <a:p>
            <a:r>
              <a:rPr lang="en-GB" b="1" dirty="0"/>
              <a:t>        }</a:t>
            </a:r>
          </a:p>
          <a:p>
            <a:r>
              <a:rPr lang="en-GB" b="1" dirty="0"/>
              <a:t>     }</a:t>
            </a:r>
          </a:p>
          <a:p>
            <a:r>
              <a:rPr lang="en-GB" b="1" dirty="0"/>
              <a:t>}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6581CA-3741-0E48-AC63-DE210E1CD058}"/>
              </a:ext>
            </a:extLst>
          </p:cNvPr>
          <p:cNvSpPr txBox="1"/>
          <p:nvPr/>
        </p:nvSpPr>
        <p:spPr>
          <a:xfrm>
            <a:off x="635000" y="1524000"/>
            <a:ext cx="59182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a)</a:t>
            </a:r>
          </a:p>
          <a:p>
            <a:r>
              <a:rPr lang="en-US" dirty="0"/>
              <a:t>0</a:t>
            </a:r>
          </a:p>
          <a:p>
            <a:r>
              <a:rPr lang="en-US" dirty="0"/>
              <a:t>1</a:t>
            </a:r>
          </a:p>
          <a:p>
            <a:r>
              <a:rPr lang="en-US" dirty="0"/>
              <a:t>2</a:t>
            </a:r>
          </a:p>
          <a:p>
            <a:endParaRPr lang="en-US" dirty="0"/>
          </a:p>
          <a:p>
            <a:r>
              <a:rPr lang="en-US" dirty="0"/>
              <a:t>b)</a:t>
            </a:r>
          </a:p>
          <a:p>
            <a:r>
              <a:rPr lang="en-US" dirty="0"/>
              <a:t>2</a:t>
            </a:r>
          </a:p>
          <a:p>
            <a:r>
              <a:rPr lang="en-US" dirty="0"/>
              <a:t>1</a:t>
            </a:r>
          </a:p>
          <a:p>
            <a:r>
              <a:rPr lang="en-US" dirty="0"/>
              <a:t>0</a:t>
            </a:r>
          </a:p>
          <a:p>
            <a:endParaRPr lang="en-US" dirty="0"/>
          </a:p>
          <a:p>
            <a:r>
              <a:rPr lang="en-US" dirty="0"/>
              <a:t>c)</a:t>
            </a:r>
            <a:r>
              <a:rPr lang="en-US" dirty="0" err="1"/>
              <a:t>ArrayIndexOutOfBoundsException</a:t>
            </a:r>
            <a:endParaRPr lang="en-US" dirty="0"/>
          </a:p>
          <a:p>
            <a:endParaRPr lang="en-US" dirty="0"/>
          </a:p>
          <a:p>
            <a:r>
              <a:rPr lang="en-US" dirty="0"/>
              <a:t>d) Compilation error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EDB84C-A20B-5144-88F2-772D449A4937}"/>
              </a:ext>
            </a:extLst>
          </p:cNvPr>
          <p:cNvSpPr txBox="1"/>
          <p:nvPr/>
        </p:nvSpPr>
        <p:spPr>
          <a:xfrm>
            <a:off x="3848100" y="5562600"/>
            <a:ext cx="68577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a) It prints the values of the elements from the last one to the first one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57016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572170-A098-8243-BCC3-2773EB4BC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Q8. </a:t>
            </a:r>
            <a:r>
              <a:rPr lang="en-GB" dirty="0"/>
              <a:t>What will be the result of compiling and executing Test class?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60E392F-712A-764F-B7CB-D2C1C0330264}"/>
              </a:ext>
            </a:extLst>
          </p:cNvPr>
          <p:cNvSpPr txBox="1"/>
          <p:nvPr/>
        </p:nvSpPr>
        <p:spPr>
          <a:xfrm>
            <a:off x="6616700" y="1409700"/>
            <a:ext cx="50038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public class Test {</a:t>
            </a:r>
          </a:p>
          <a:p>
            <a:r>
              <a:rPr lang="en-GB" b="1" dirty="0"/>
              <a:t>    public static void main(String[] </a:t>
            </a:r>
            <a:r>
              <a:rPr lang="en-GB" b="1" dirty="0" err="1"/>
              <a:t>args</a:t>
            </a:r>
            <a:r>
              <a:rPr lang="en-GB" b="1" dirty="0"/>
              <a:t>) {</a:t>
            </a:r>
          </a:p>
          <a:p>
            <a:r>
              <a:rPr lang="en-GB" b="1" dirty="0"/>
              <a:t>        double [] </a:t>
            </a:r>
            <a:r>
              <a:rPr lang="en-GB" b="1" dirty="0" err="1"/>
              <a:t>arr</a:t>
            </a:r>
            <a:r>
              <a:rPr lang="en-GB" b="1" dirty="0"/>
              <a:t> = new int[2]; //Line 3</a:t>
            </a:r>
          </a:p>
          <a:p>
            <a:r>
              <a:rPr lang="en-GB" b="1" dirty="0"/>
              <a:t>         </a:t>
            </a:r>
            <a:r>
              <a:rPr lang="en-GB" b="1" dirty="0" err="1"/>
              <a:t>System.out.println</a:t>
            </a:r>
            <a:r>
              <a:rPr lang="en-GB" b="1" dirty="0"/>
              <a:t>(</a:t>
            </a:r>
            <a:r>
              <a:rPr lang="en-GB" b="1" dirty="0" err="1"/>
              <a:t>arr</a:t>
            </a:r>
            <a:r>
              <a:rPr lang="en-GB" b="1" dirty="0"/>
              <a:t>[0]); //Line 4</a:t>
            </a:r>
          </a:p>
          <a:p>
            <a:r>
              <a:rPr lang="en-GB" b="1" dirty="0"/>
              <a:t>    }</a:t>
            </a:r>
          </a:p>
          <a:p>
            <a:r>
              <a:rPr lang="en-GB" b="1" dirty="0"/>
              <a:t>}</a:t>
            </a:r>
          </a:p>
          <a:p>
            <a:br>
              <a:rPr lang="en-GB" dirty="0"/>
            </a:br>
            <a:endParaRPr lang="en-GB" dirty="0"/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22D72A-514B-6E48-8360-4E48007B8BCA}"/>
              </a:ext>
            </a:extLst>
          </p:cNvPr>
          <p:cNvSpPr txBox="1"/>
          <p:nvPr/>
        </p:nvSpPr>
        <p:spPr>
          <a:xfrm>
            <a:off x="571500" y="1460500"/>
            <a:ext cx="53594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​</a:t>
            </a:r>
          </a:p>
          <a:p>
            <a:r>
              <a:rPr lang="en-GB" dirty="0"/>
              <a:t>a) Line 4 causes runtime exception</a:t>
            </a:r>
          </a:p>
          <a:p>
            <a:r>
              <a:rPr lang="en-GB" dirty="0"/>
              <a:t>​</a:t>
            </a:r>
          </a:p>
          <a:p>
            <a:r>
              <a:rPr lang="en-GB" dirty="0"/>
              <a:t>b) 0</a:t>
            </a:r>
          </a:p>
          <a:p>
            <a:r>
              <a:rPr lang="en-GB" dirty="0"/>
              <a:t>​</a:t>
            </a:r>
          </a:p>
          <a:p>
            <a:r>
              <a:rPr lang="en-GB" dirty="0"/>
              <a:t>c) 0.0</a:t>
            </a:r>
          </a:p>
          <a:p>
            <a:r>
              <a:rPr lang="en-GB" dirty="0"/>
              <a:t>​</a:t>
            </a:r>
          </a:p>
          <a:p>
            <a:r>
              <a:rPr lang="en-GB" dirty="0"/>
              <a:t>d) Line 3 causes compilation error</a:t>
            </a:r>
          </a:p>
          <a:p>
            <a:br>
              <a:rPr lang="en-GB" dirty="0"/>
            </a:br>
            <a:endParaRPr lang="en-GB" dirty="0"/>
          </a:p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E640E47-6944-4640-885C-1BEA341119CA}"/>
              </a:ext>
            </a:extLst>
          </p:cNvPr>
          <p:cNvSpPr txBox="1"/>
          <p:nvPr/>
        </p:nvSpPr>
        <p:spPr>
          <a:xfrm>
            <a:off x="6934200" y="5892800"/>
            <a:ext cx="397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D)</a:t>
            </a:r>
          </a:p>
        </p:txBody>
      </p:sp>
    </p:spTree>
    <p:extLst>
      <p:ext uri="{BB962C8B-B14F-4D97-AF65-F5344CB8AC3E}">
        <p14:creationId xmlns:p14="http://schemas.microsoft.com/office/powerpoint/2010/main" val="3062448379"/>
      </p:ext>
    </p:extLst>
  </p:cSld>
  <p:clrMapOvr>
    <a:masterClrMapping/>
  </p:clrMapOvr>
</p:sld>
</file>

<file path=ppt/theme/theme1.xml><?xml version="1.0" encoding="utf-8"?>
<a:theme xmlns:a="http://schemas.openxmlformats.org/drawingml/2006/main" name="Bg_NewHoriozons_Templat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H PowerPoint Template 2016.pptx" id="{6CFD61D3-2636-46A1-8AF8-D5E5295C995E}" vid="{6F3D97D6-134A-478C-9988-24267F64A6F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3D1634AEC69584E97F223ECD512DD1B" ma:contentTypeVersion="9" ma:contentTypeDescription="Create a new document." ma:contentTypeScope="" ma:versionID="8b443da27394a9bbb47cae292554c735">
  <xsd:schema xmlns:xsd="http://www.w3.org/2001/XMLSchema" xmlns:p="http://schemas.microsoft.com/office/2006/metadata/properties" xmlns:ns2="71a1f214-673e-407f-800c-e34fc19c695c" targetNamespace="http://schemas.microsoft.com/office/2006/metadata/properties" ma:root="true" ma:fieldsID="ddd81c1a553e0899db5f1b82d847e144" ns2:_="">
    <xsd:import namespace="71a1f214-673e-407f-800c-e34fc19c695c"/>
    <xsd:element name="properties">
      <xsd:complexType>
        <xsd:sequence>
          <xsd:element name="documentManagement">
            <xsd:complexType>
              <xsd:all>
                <xsd:element ref="ns2:Campaign" minOccurs="0"/>
                <xsd:element ref="ns2:Partner" minOccurs="0"/>
                <xsd:element ref="ns2:Collateral" minOccurs="0"/>
                <xsd:element ref="ns2:Target_x0020_Audience" minOccurs="0"/>
                <xsd:element ref="ns2:Picture" minOccurs="0"/>
                <xsd:element ref="ns2:Expires" minOccurs="0"/>
              </xsd:all>
            </xsd:complexType>
          </xsd:element>
        </xsd:sequence>
      </xsd:complexType>
    </xsd:element>
  </xsd:schema>
  <xsd:schema xmlns:xsd="http://www.w3.org/2001/XMLSchema" xmlns:dms="http://schemas.microsoft.com/office/2006/documentManagement/types" targetNamespace="71a1f214-673e-407f-800c-e34fc19c695c" elementFormDefault="qualified">
    <xsd:import namespace="http://schemas.microsoft.com/office/2006/documentManagement/types"/>
    <xsd:element name="Campaign" ma:index="8" nillable="true" ma:displayName="Campaign" ma:default="None" ma:internalName="Campaign" ma:requiredMultiChoice="true">
      <xsd:complexType>
        <xsd:complexContent>
          <xsd:extension base="dms:MultiChoice">
            <xsd:sequence>
              <xsd:element name="Value" maxOccurs="unbounded" minOccurs="0" nillable="true">
                <xsd:simpleType>
                  <xsd:restriction base="dms:Choice">
                    <xsd:enumeration value="None"/>
                    <xsd:enumeration value="2014 Mentored Learning"/>
                    <xsd:enumeration value="2013 Upgrading People Every Day"/>
                    <xsd:enumeration value="35th Anniversary"/>
                    <xsd:enumeration value="Branding"/>
                    <xsd:enumeration value="Cisco Award 2012"/>
                    <xsd:enumeration value="Cisco IT Skills that Matter Seminar Kit"/>
                    <xsd:enumeration value="Cloud and Big Data"/>
                    <xsd:enumeration value="Cloud Power Seminar"/>
                    <xsd:enumeration value="Firestarter Seminars"/>
                    <xsd:enumeration value="First Look"/>
                    <xsd:enumeration value="GI Bill 911"/>
                    <xsd:enumeration value="Microsoft Deployment Clinic"/>
                    <xsd:enumeration value="Microsoft Downloads"/>
                    <xsd:enumeration value="Microsoft Exchange 2010 Seminar Kit"/>
                    <xsd:enumeration value="Microsoft Get in the Cloud"/>
                    <xsd:enumeration value="Microsoft Management Summit"/>
                    <xsd:enumeration value="Microsoft Office 2010 Seminar Kit"/>
                    <xsd:enumeration value="Microsoft Reinvented Certifications"/>
                    <xsd:enumeration value="Microsoft Second Shot – 2015"/>
                    <xsd:enumeration value="Microsoft SharePoint 2010 Seminar Kit"/>
                    <xsd:enumeration value="Microsoft SQL 2012 Seminar Kit"/>
                    <xsd:enumeration value="Microsoft to Cisco"/>
                    <xsd:enumeration value="Microsoft to Cisco Tell a Friend"/>
                    <xsd:enumeration value="Microsoft Visual Studio 2010 Seminar Kit"/>
                    <xsd:enumeration value="Microsoft Windows 7 Seminar Kit"/>
                    <xsd:enumeration value="Microsoft Windows Server 2003 EOL"/>
                    <xsd:enumeration value="Microsoft Windows Server 2008 R2 Seminar Kit"/>
                    <xsd:enumeration value="Monthly Marketing Update"/>
                    <xsd:enumeration value="MYCaa"/>
                    <xsd:enumeration value="New Product Readiness"/>
                    <xsd:enumeration value="Partner Award"/>
                    <xsd:enumeration value="Power Up"/>
                    <xsd:enumeration value="Prince2"/>
                    <xsd:enumeration value="SAP"/>
                    <xsd:enumeration value="Spiceworks"/>
                    <xsd:enumeration value="Tradeshow"/>
                    <xsd:enumeration value="Training Spotlight"/>
                    <xsd:enumeration value="Troops to Tech"/>
                    <xsd:enumeration value="Understanding the Cloud Seminar"/>
                    <xsd:enumeration value="Value of Certification"/>
                    <xsd:enumeration value="VMware Awareness Campaign"/>
                    <xsd:enumeration value="WIA"/>
                    <xsd:enumeration value="Webinar"/>
                    <xsd:enumeration value="Windows Server 2012 IT Camp"/>
                    <xsd:enumeration value="Windows XP Expiration - April 8"/>
                  </xsd:restriction>
                </xsd:simpleType>
              </xsd:element>
            </xsd:sequence>
          </xsd:extension>
        </xsd:complexContent>
      </xsd:complexType>
    </xsd:element>
    <xsd:element name="Partner" ma:index="9" nillable="true" ma:displayName="Partner / Program" ma:default="None" ma:internalName="Partner" ma:requiredMultiChoice="true">
      <xsd:complexType>
        <xsd:complexContent>
          <xsd:extension base="dms:MultiChoice">
            <xsd:sequence>
              <xsd:element name="Value" maxOccurs="unbounded" minOccurs="0" nillable="true">
                <xsd:simpleType>
                  <xsd:restriction base="dms:Choice">
                    <xsd:enumeration value="None"/>
                    <xsd:enumeration value="Career Development"/>
                    <xsd:enumeration value="Cisco"/>
                    <xsd:enumeration value="CompTIA"/>
                    <xsd:enumeration value="e-Revenue"/>
                    <xsd:enumeration value="Google"/>
                    <xsd:enumeration value="Government"/>
                    <xsd:enumeration value="IBM"/>
                    <xsd:enumeration value="Mentored Learning"/>
                    <xsd:enumeration value="Microsoft"/>
                    <xsd:enumeration value="Novell"/>
                    <xsd:enumeration value="Online Anytime"/>
                    <xsd:enumeration value="Online Live"/>
                    <xsd:enumeration value="Social Media"/>
                    <xsd:enumeration value="VMware"/>
                  </xsd:restriction>
                </xsd:simpleType>
              </xsd:element>
            </xsd:sequence>
          </xsd:extension>
        </xsd:complexContent>
      </xsd:complexType>
    </xsd:element>
    <xsd:element name="Collateral" ma:index="10" nillable="true" ma:displayName="Collateral" ma:default="None" ma:description="Type of document or collateral." ma:internalName="Collateral" ma:requiredMultiChoice="true">
      <xsd:complexType>
        <xsd:complexContent>
          <xsd:extension base="dms:MultiChoice">
            <xsd:sequence>
              <xsd:element name="Value" maxOccurs="unbounded" minOccurs="0" nillable="true">
                <xsd:simpleType>
                  <xsd:restriction base="dms:Choice">
                    <xsd:enumeration value="None"/>
                    <xsd:enumeration value="Ad"/>
                    <xsd:enumeration value="AE Talking Points"/>
                    <xsd:enumeration value="Brochure"/>
                    <xsd:enumeration value="Case Study"/>
                    <xsd:enumeration value="Copy"/>
                    <xsd:enumeration value="Email"/>
                    <xsd:enumeration value="Flyer"/>
                    <xsd:enumeration value="Image"/>
                    <xsd:enumeration value="Logo"/>
                    <xsd:enumeration value="Name Badge"/>
                    <xsd:enumeration value="Postcard"/>
                    <xsd:enumeration value="Poster"/>
                    <xsd:enumeration value="PowerPoint"/>
                    <xsd:enumeration value="Press Release"/>
                    <xsd:enumeration value="Prince2"/>
                    <xsd:enumeration value="Sell Sheet"/>
                    <xsd:enumeration value="Seminar Kit"/>
                    <xsd:enumeration value="Social Media"/>
                    <xsd:enumeration value="Tradeshow Banner"/>
                    <xsd:enumeration value="Video"/>
                    <xsd:enumeration value="Web Banner"/>
                    <xsd:enumeration value="Web Page"/>
                    <xsd:enumeration value="Website Copy"/>
                    <xsd:enumeration value="Whitepaper"/>
                  </xsd:restriction>
                </xsd:simpleType>
              </xsd:element>
            </xsd:sequence>
          </xsd:extension>
        </xsd:complexContent>
      </xsd:complexType>
    </xsd:element>
    <xsd:element name="Target_x0020_Audience" ma:index="11" nillable="true" ma:displayName="Target Audience" ma:default="Marketing Manager" ma:format="Dropdown" ma:internalName="Target_x0020_Audience">
      <xsd:simpleType>
        <xsd:restriction base="dms:Choice">
          <xsd:enumeration value="Marketing Manager"/>
          <xsd:enumeration value="Sales Manager"/>
          <xsd:enumeration value="GM"/>
          <xsd:enumeration value="OW"/>
          <xsd:enumeration value="Operations Manager"/>
          <xsd:enumeration value="Account Executive"/>
        </xsd:restriction>
      </xsd:simpleType>
    </xsd:element>
    <xsd:element name="Picture" ma:index="12" nillable="true" ma:displayName="Picture" ma:description="The file location for a thumbnail" ma:format="Image" ma:internalName="Pictur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Expires" ma:index="13" nillable="true" ma:displayName="Expires" ma:description="Date that the document expires." ma:format="DateOnly" ma:internalName="Expires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2.xml><?xml version="1.0" encoding="utf-8"?>
<p:properties xmlns:p="http://schemas.microsoft.com/office/2006/metadata/properties" xmlns:xsi="http://www.w3.org/2001/XMLSchema-instance">
  <documentManagement>
    <Partner xmlns="71a1f214-673e-407f-800c-e34fc19c695c">
      <Value>None</Value>
    </Partner>
    <Collateral xmlns="71a1f214-673e-407f-800c-e34fc19c695c">
      <Value>PowerPoint</Value>
    </Collateral>
    <Campaign xmlns="71a1f214-673e-407f-800c-e34fc19c695c">
      <Value>Branding</Value>
    </Campaign>
    <Target_x0020_Audience xmlns="71a1f214-673e-407f-800c-e34fc19c695c">Marketing Manager</Target_x0020_Audience>
    <Expires xmlns="71a1f214-673e-407f-800c-e34fc19c695c">2016-12-01T08:00:00+00:00</Expires>
    <Picture xmlns="71a1f214-673e-407f-800c-e34fc19c695c">
      <Url>http://campaignimages.newhorizons.com/PPT2016.jpg</Url>
      <Description>NH PowerPoint Template 2016</Description>
    </Picture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3B900EE-8A34-4918-8BCC-B61701FCFE89}">
  <ds:schemaRefs>
    <ds:schemaRef ds:uri="71a1f214-673e-407f-800c-e34fc19c695c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ternal/2005/internalDocumentation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96C61FDC-47B8-454C-9885-11D9EC858240}">
  <ds:schemaRefs>
    <ds:schemaRef ds:uri="71a1f214-673e-407f-800c-e34fc19c695c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C558C578-0145-4906-AF9A-3AC0FA78D8D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1711</TotalTime>
  <Words>1133</Words>
  <Application>Microsoft Macintosh PowerPoint</Application>
  <PresentationFormat>Widescreen</PresentationFormat>
  <Paragraphs>178</Paragraphs>
  <Slides>12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Wingdings</vt:lpstr>
      <vt:lpstr>Bg_NewHoriozons_Template</vt:lpstr>
      <vt:lpstr>Quiz Arrays</vt:lpstr>
      <vt:lpstr>Q1. What will be the result of compilation and execution of next code?</vt:lpstr>
      <vt:lpstr>Q2. What will be the result of compiling and executing the code?</vt:lpstr>
      <vt:lpstr>Q3. What will be the result of compiling and executing of Test class?</vt:lpstr>
      <vt:lpstr>Q4. What will be the result of compiling and executing the Test class ?</vt:lpstr>
      <vt:lpstr>Q5. Which of the following is not a valid declaration ?</vt:lpstr>
      <vt:lpstr>Q6 what will be the result of compiling and executing Test class ? </vt:lpstr>
      <vt:lpstr>Q7 What will be the result fo compiling and executing of Test class?</vt:lpstr>
      <vt:lpstr>Q8. What will be the result of compiling and executing Test class?</vt:lpstr>
      <vt:lpstr>Q9.</vt:lpstr>
      <vt:lpstr>Q10.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of Presentation</dc:title>
  <dc:creator>Elizabet Dobreva (New Horizons)</dc:creator>
  <cp:lastModifiedBy>Simeon Angelov</cp:lastModifiedBy>
  <cp:revision>60</cp:revision>
  <dcterms:created xsi:type="dcterms:W3CDTF">2018-02-13T14:06:57Z</dcterms:created>
  <dcterms:modified xsi:type="dcterms:W3CDTF">2021-02-21T21:56:32Z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0x010100F3D1634AEC69584E97F223ECD512DD1B</vt:lpwstr>
  </property>
</Properties>
</file>